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9" r:id="rId3"/>
    <p:sldId id="260" r:id="rId4"/>
    <p:sldId id="261" r:id="rId5"/>
    <p:sldId id="262" r:id="rId6"/>
    <p:sldId id="263" r:id="rId7"/>
    <p:sldId id="264" r:id="rId8"/>
    <p:sldId id="26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8A9D4"/>
    <a:srgbClr val="87A0B7"/>
    <a:srgbClr val="73B6E3"/>
    <a:srgbClr val="F68C3C"/>
    <a:srgbClr val="2305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D623FB-7003-C03D-CEDD-A018171171F0}" v="4" dt="2025-08-29T14:22:52.3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552" autoAdjust="0"/>
  </p:normalViewPr>
  <p:slideViewPr>
    <p:cSldViewPr snapToGrid="0">
      <p:cViewPr varScale="1">
        <p:scale>
          <a:sx n="59" d="100"/>
          <a:sy n="59" d="100"/>
        </p:scale>
        <p:origin x="964"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1.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selin Bourges" userId="S::josselin.bourges@un.org::2853f2c9-8004-4548-bb73-10249e173b61" providerId="AD" clId="Web-{F296F421-781E-FB63-4D2C-10D4B9E91DBC}"/>
    <pc:docChg chg="modSld">
      <pc:chgData name="Josselin Bourges" userId="S::josselin.bourges@un.org::2853f2c9-8004-4548-bb73-10249e173b61" providerId="AD" clId="Web-{F296F421-781E-FB63-4D2C-10D4B9E91DBC}" dt="2025-08-07T20:36:17.011" v="1334"/>
      <pc:docMkLst>
        <pc:docMk/>
      </pc:docMkLst>
      <pc:sldChg chg="modSp modNotes">
        <pc:chgData name="Josselin Bourges" userId="S::josselin.bourges@un.org::2853f2c9-8004-4548-bb73-10249e173b61" providerId="AD" clId="Web-{F296F421-781E-FB63-4D2C-10D4B9E91DBC}" dt="2025-08-07T19:12:15.319" v="986" actId="20577"/>
        <pc:sldMkLst>
          <pc:docMk/>
          <pc:sldMk cId="3551816577" sldId="259"/>
        </pc:sldMkLst>
        <pc:spChg chg="mod">
          <ac:chgData name="Josselin Bourges" userId="S::josselin.bourges@un.org::2853f2c9-8004-4548-bb73-10249e173b61" providerId="AD" clId="Web-{F296F421-781E-FB63-4D2C-10D4B9E91DBC}" dt="2025-08-07T19:12:15.319" v="986" actId="20577"/>
          <ac:spMkLst>
            <pc:docMk/>
            <pc:sldMk cId="3551816577" sldId="259"/>
            <ac:spMk id="4" creationId="{BBCF5865-B7D6-3BA5-08B8-A6FDC9008FFB}"/>
          </ac:spMkLst>
        </pc:spChg>
        <pc:spChg chg="mod">
          <ac:chgData name="Josselin Bourges" userId="S::josselin.bourges@un.org::2853f2c9-8004-4548-bb73-10249e173b61" providerId="AD" clId="Web-{F296F421-781E-FB63-4D2C-10D4B9E91DBC}" dt="2025-08-07T15:06:59.502" v="11" actId="20577"/>
          <ac:spMkLst>
            <pc:docMk/>
            <pc:sldMk cId="3551816577" sldId="259"/>
            <ac:spMk id="5" creationId="{D058C7B0-1394-77FC-2474-473757426E33}"/>
          </ac:spMkLst>
        </pc:spChg>
      </pc:sldChg>
      <pc:sldChg chg="modSp modNotes">
        <pc:chgData name="Josselin Bourges" userId="S::josselin.bourges@un.org::2853f2c9-8004-4548-bb73-10249e173b61" providerId="AD" clId="Web-{F296F421-781E-FB63-4D2C-10D4B9E91DBC}" dt="2025-08-07T15:27:54.341" v="304"/>
        <pc:sldMkLst>
          <pc:docMk/>
          <pc:sldMk cId="3467038340" sldId="260"/>
        </pc:sldMkLst>
        <pc:spChg chg="mod">
          <ac:chgData name="Josselin Bourges" userId="S::josselin.bourges@un.org::2853f2c9-8004-4548-bb73-10249e173b61" providerId="AD" clId="Web-{F296F421-781E-FB63-4D2C-10D4B9E91DBC}" dt="2025-08-07T15:21:23.459" v="259" actId="20577"/>
          <ac:spMkLst>
            <pc:docMk/>
            <pc:sldMk cId="3467038340" sldId="260"/>
            <ac:spMk id="4" creationId="{84AD7947-5527-F088-B252-D3478732C9B2}"/>
          </ac:spMkLst>
        </pc:spChg>
        <pc:spChg chg="mod">
          <ac:chgData name="Josselin Bourges" userId="S::josselin.bourges@un.org::2853f2c9-8004-4548-bb73-10249e173b61" providerId="AD" clId="Web-{F296F421-781E-FB63-4D2C-10D4B9E91DBC}" dt="2025-08-07T15:22:04.884" v="263" actId="20577"/>
          <ac:spMkLst>
            <pc:docMk/>
            <pc:sldMk cId="3467038340" sldId="260"/>
            <ac:spMk id="6" creationId="{7F4B3A7A-9FEA-F2DA-E78C-1E8912293E1C}"/>
          </ac:spMkLst>
        </pc:spChg>
      </pc:sldChg>
      <pc:sldChg chg="modSp modNotes">
        <pc:chgData name="Josselin Bourges" userId="S::josselin.bourges@un.org::2853f2c9-8004-4548-bb73-10249e173b61" providerId="AD" clId="Web-{F296F421-781E-FB63-4D2C-10D4B9E91DBC}" dt="2025-08-07T15:42:56.843" v="419"/>
        <pc:sldMkLst>
          <pc:docMk/>
          <pc:sldMk cId="3020917324" sldId="261"/>
        </pc:sldMkLst>
        <pc:spChg chg="mod">
          <ac:chgData name="Josselin Bourges" userId="S::josselin.bourges@un.org::2853f2c9-8004-4548-bb73-10249e173b61" providerId="AD" clId="Web-{F296F421-781E-FB63-4D2C-10D4B9E91DBC}" dt="2025-08-07T15:24:36.406" v="275" actId="20577"/>
          <ac:spMkLst>
            <pc:docMk/>
            <pc:sldMk cId="3020917324" sldId="261"/>
            <ac:spMk id="8" creationId="{C6B49C8F-09A7-1C02-F292-056DADAA3284}"/>
          </ac:spMkLst>
        </pc:spChg>
        <pc:graphicFrameChg chg="modGraphic">
          <ac:chgData name="Josselin Bourges" userId="S::josselin.bourges@un.org::2853f2c9-8004-4548-bb73-10249e173b61" providerId="AD" clId="Web-{F296F421-781E-FB63-4D2C-10D4B9E91DBC}" dt="2025-08-07T15:27:17.366" v="301" actId="20577"/>
          <ac:graphicFrameMkLst>
            <pc:docMk/>
            <pc:sldMk cId="3020917324" sldId="261"/>
            <ac:graphicFrameMk id="9" creationId="{C205F811-88A9-9666-E2DA-E8202157CD0F}"/>
          </ac:graphicFrameMkLst>
        </pc:graphicFrameChg>
      </pc:sldChg>
      <pc:sldChg chg="modSp modNotes">
        <pc:chgData name="Josselin Bourges" userId="S::josselin.bourges@un.org::2853f2c9-8004-4548-bb73-10249e173b61" providerId="AD" clId="Web-{F296F421-781E-FB63-4D2C-10D4B9E91DBC}" dt="2025-08-07T15:56:17.544" v="634"/>
        <pc:sldMkLst>
          <pc:docMk/>
          <pc:sldMk cId="2384867795" sldId="262"/>
        </pc:sldMkLst>
        <pc:spChg chg="mod">
          <ac:chgData name="Josselin Bourges" userId="S::josselin.bourges@un.org::2853f2c9-8004-4548-bb73-10249e173b61" providerId="AD" clId="Web-{F296F421-781E-FB63-4D2C-10D4B9E91DBC}" dt="2025-08-07T15:43:49.971" v="427" actId="20577"/>
          <ac:spMkLst>
            <pc:docMk/>
            <pc:sldMk cId="2384867795" sldId="262"/>
            <ac:spMk id="4" creationId="{88451EEC-9955-FF26-2E9D-85860887028B}"/>
          </ac:spMkLst>
        </pc:spChg>
        <pc:spChg chg="mod">
          <ac:chgData name="Josselin Bourges" userId="S::josselin.bourges@un.org::2853f2c9-8004-4548-bb73-10249e173b61" providerId="AD" clId="Web-{F296F421-781E-FB63-4D2C-10D4B9E91DBC}" dt="2025-08-07T15:44:09.222" v="430" actId="20577"/>
          <ac:spMkLst>
            <pc:docMk/>
            <pc:sldMk cId="2384867795" sldId="262"/>
            <ac:spMk id="10" creationId="{A633830E-D733-22BA-77EB-69BA681BBCBB}"/>
          </ac:spMkLst>
        </pc:spChg>
        <pc:spChg chg="mod">
          <ac:chgData name="Josselin Bourges" userId="S::josselin.bourges@un.org::2853f2c9-8004-4548-bb73-10249e173b61" providerId="AD" clId="Web-{F296F421-781E-FB63-4D2C-10D4B9E91DBC}" dt="2025-08-07T15:47:10.667" v="464" actId="20577"/>
          <ac:spMkLst>
            <pc:docMk/>
            <pc:sldMk cId="2384867795" sldId="262"/>
            <ac:spMk id="11" creationId="{19F07650-AAC6-D999-2D89-D40ED54508AC}"/>
          </ac:spMkLst>
        </pc:spChg>
        <pc:spChg chg="mod">
          <ac:chgData name="Josselin Bourges" userId="S::josselin.bourges@un.org::2853f2c9-8004-4548-bb73-10249e173b61" providerId="AD" clId="Web-{F296F421-781E-FB63-4D2C-10D4B9E91DBC}" dt="2025-08-07T15:44:12.253" v="431" actId="20577"/>
          <ac:spMkLst>
            <pc:docMk/>
            <pc:sldMk cId="2384867795" sldId="262"/>
            <ac:spMk id="12" creationId="{0A75C532-221C-6D7A-394B-4EEC687CB712}"/>
          </ac:spMkLst>
        </pc:spChg>
      </pc:sldChg>
      <pc:sldChg chg="modSp modNotes">
        <pc:chgData name="Josselin Bourges" userId="S::josselin.bourges@un.org::2853f2c9-8004-4548-bb73-10249e173b61" providerId="AD" clId="Web-{F296F421-781E-FB63-4D2C-10D4B9E91DBC}" dt="2025-08-07T18:58:32.244" v="980"/>
        <pc:sldMkLst>
          <pc:docMk/>
          <pc:sldMk cId="1828254937" sldId="263"/>
        </pc:sldMkLst>
        <pc:spChg chg="mod">
          <ac:chgData name="Josselin Bourges" userId="S::josselin.bourges@un.org::2853f2c9-8004-4548-bb73-10249e173b61" providerId="AD" clId="Web-{F296F421-781E-FB63-4D2C-10D4B9E91DBC}" dt="2025-08-07T15:56:30.077" v="637" actId="20577"/>
          <ac:spMkLst>
            <pc:docMk/>
            <pc:sldMk cId="1828254937" sldId="263"/>
            <ac:spMk id="4" creationId="{13086383-64C6-21EC-6F6D-F993D6C98F3A}"/>
          </ac:spMkLst>
        </pc:spChg>
      </pc:sldChg>
      <pc:sldChg chg="modSp modNotes">
        <pc:chgData name="Josselin Bourges" userId="S::josselin.bourges@un.org::2853f2c9-8004-4548-bb73-10249e173b61" providerId="AD" clId="Web-{F296F421-781E-FB63-4D2C-10D4B9E91DBC}" dt="2025-08-07T20:17:33.503" v="1145"/>
        <pc:sldMkLst>
          <pc:docMk/>
          <pc:sldMk cId="874166901" sldId="264"/>
        </pc:sldMkLst>
        <pc:spChg chg="mod">
          <ac:chgData name="Josselin Bourges" userId="S::josselin.bourges@un.org::2853f2c9-8004-4548-bb73-10249e173b61" providerId="AD" clId="Web-{F296F421-781E-FB63-4D2C-10D4B9E91DBC}" dt="2025-08-07T15:57:00.893" v="642" actId="20577"/>
          <ac:spMkLst>
            <pc:docMk/>
            <pc:sldMk cId="874166901" sldId="264"/>
            <ac:spMk id="4" creationId="{4812B06B-0070-9B9B-C41E-48E4C75526CD}"/>
          </ac:spMkLst>
        </pc:spChg>
        <pc:spChg chg="mod">
          <ac:chgData name="Josselin Bourges" userId="S::josselin.bourges@un.org::2853f2c9-8004-4548-bb73-10249e173b61" providerId="AD" clId="Web-{F296F421-781E-FB63-4D2C-10D4B9E91DBC}" dt="2025-08-07T20:15:45.030" v="1126" actId="20577"/>
          <ac:spMkLst>
            <pc:docMk/>
            <pc:sldMk cId="874166901" sldId="264"/>
            <ac:spMk id="5" creationId="{07B1F0ED-A7D2-B276-22F4-CCE2B36A6B3E}"/>
          </ac:spMkLst>
        </pc:spChg>
      </pc:sldChg>
      <pc:sldChg chg="modSp modNotes">
        <pc:chgData name="Josselin Bourges" userId="S::josselin.bourges@un.org::2853f2c9-8004-4548-bb73-10249e173b61" providerId="AD" clId="Web-{F296F421-781E-FB63-4D2C-10D4B9E91DBC}" dt="2025-08-07T20:36:17.011" v="1334"/>
        <pc:sldMkLst>
          <pc:docMk/>
          <pc:sldMk cId="1777878408" sldId="265"/>
        </pc:sldMkLst>
        <pc:spChg chg="mod">
          <ac:chgData name="Josselin Bourges" userId="S::josselin.bourges@un.org::2853f2c9-8004-4548-bb73-10249e173b61" providerId="AD" clId="Web-{F296F421-781E-FB63-4D2C-10D4B9E91DBC}" dt="2025-08-07T16:05:22.501" v="742" actId="20577"/>
          <ac:spMkLst>
            <pc:docMk/>
            <pc:sldMk cId="1777878408" sldId="265"/>
            <ac:spMk id="5" creationId="{E6FAEF62-40E9-5B21-209B-B8812A89F8D4}"/>
          </ac:spMkLst>
        </pc:spChg>
      </pc:sldChg>
    </pc:docChg>
  </pc:docChgLst>
  <pc:docChgLst>
    <pc:chgData name="Josselin Bourges" userId="S::josselin.bourges@un.org::2853f2c9-8004-4548-bb73-10249e173b61" providerId="AD" clId="Web-{CF300EE3-D333-2A0F-F815-D2FE188CDA96}"/>
    <pc:docChg chg="modSld">
      <pc:chgData name="Josselin Bourges" userId="S::josselin.bourges@un.org::2853f2c9-8004-4548-bb73-10249e173b61" providerId="AD" clId="Web-{CF300EE3-D333-2A0F-F815-D2FE188CDA96}" dt="2025-08-12T17:50:54.517" v="1" actId="20577"/>
      <pc:docMkLst>
        <pc:docMk/>
      </pc:docMkLst>
      <pc:sldChg chg="modSp">
        <pc:chgData name="Josselin Bourges" userId="S::josselin.bourges@un.org::2853f2c9-8004-4548-bb73-10249e173b61" providerId="AD" clId="Web-{CF300EE3-D333-2A0F-F815-D2FE188CDA96}" dt="2025-08-12T17:50:54.517" v="1" actId="20577"/>
        <pc:sldMkLst>
          <pc:docMk/>
          <pc:sldMk cId="3467038340" sldId="260"/>
        </pc:sldMkLst>
        <pc:spChg chg="mod">
          <ac:chgData name="Josselin Bourges" userId="S::josselin.bourges@un.org::2853f2c9-8004-4548-bb73-10249e173b61" providerId="AD" clId="Web-{CF300EE3-D333-2A0F-F815-D2FE188CDA96}" dt="2025-08-12T17:50:54.517" v="1" actId="20577"/>
          <ac:spMkLst>
            <pc:docMk/>
            <pc:sldMk cId="3467038340" sldId="260"/>
            <ac:spMk id="4" creationId="{84AD7947-5527-F088-B252-D3478732C9B2}"/>
          </ac:spMkLst>
        </pc:spChg>
      </pc:sldChg>
    </pc:docChg>
  </pc:docChgLst>
  <pc:docChgLst>
    <pc:chgData name="Ruth Ouattara" userId="ef623609-f3d1-4537-8577-3dbd58257726" providerId="ADAL" clId="{59A1C1FF-7172-4D9A-AD0E-BF8241424A97}"/>
    <pc:docChg chg="undo redo custSel addSld delSld modSld">
      <pc:chgData name="Ruth Ouattara" userId="ef623609-f3d1-4537-8577-3dbd58257726" providerId="ADAL" clId="{59A1C1FF-7172-4D9A-AD0E-BF8241424A97}" dt="2025-07-09T16:23:49.058" v="1185" actId="2696"/>
      <pc:docMkLst>
        <pc:docMk/>
      </pc:docMkLst>
      <pc:sldChg chg="modSp del mod">
        <pc:chgData name="Ruth Ouattara" userId="ef623609-f3d1-4537-8577-3dbd58257726" providerId="ADAL" clId="{59A1C1FF-7172-4D9A-AD0E-BF8241424A97}" dt="2025-05-20T20:27:34.970" v="1167" actId="2696"/>
        <pc:sldMkLst>
          <pc:docMk/>
          <pc:sldMk cId="1349943376" sldId="256"/>
        </pc:sldMkLst>
      </pc:sldChg>
      <pc:sldChg chg="add">
        <pc:chgData name="Ruth Ouattara" userId="ef623609-f3d1-4537-8577-3dbd58257726" providerId="ADAL" clId="{59A1C1FF-7172-4D9A-AD0E-BF8241424A97}" dt="2025-07-09T16:23:44.796" v="1184"/>
        <pc:sldMkLst>
          <pc:docMk/>
          <pc:sldMk cId="2858640447" sldId="256"/>
        </pc:sldMkLst>
      </pc:sldChg>
      <pc:sldChg chg="modSp del mod">
        <pc:chgData name="Ruth Ouattara" userId="ef623609-f3d1-4537-8577-3dbd58257726" providerId="ADAL" clId="{59A1C1FF-7172-4D9A-AD0E-BF8241424A97}" dt="2025-07-09T16:23:49.058" v="1185" actId="2696"/>
        <pc:sldMkLst>
          <pc:docMk/>
          <pc:sldMk cId="3023430684" sldId="258"/>
        </pc:sldMkLst>
      </pc:sldChg>
      <pc:sldChg chg="modSp mod">
        <pc:chgData name="Ruth Ouattara" userId="ef623609-f3d1-4537-8577-3dbd58257726" providerId="ADAL" clId="{59A1C1FF-7172-4D9A-AD0E-BF8241424A97}" dt="2025-05-20T20:21:41.563" v="1157" actId="790"/>
        <pc:sldMkLst>
          <pc:docMk/>
          <pc:sldMk cId="3551816577" sldId="259"/>
        </pc:sldMkLst>
      </pc:sldChg>
      <pc:sldChg chg="modSp mod modNotesTx">
        <pc:chgData name="Ruth Ouattara" userId="ef623609-f3d1-4537-8577-3dbd58257726" providerId="ADAL" clId="{59A1C1FF-7172-4D9A-AD0E-BF8241424A97}" dt="2025-05-20T20:27:52.854" v="1169" actId="20577"/>
        <pc:sldMkLst>
          <pc:docMk/>
          <pc:sldMk cId="3467038340" sldId="260"/>
        </pc:sldMkLst>
      </pc:sldChg>
      <pc:sldChg chg="addSp delSp modSp new mod delAnim modAnim modNotesTx">
        <pc:chgData name="Ruth Ouattara" userId="ef623609-f3d1-4537-8577-3dbd58257726" providerId="ADAL" clId="{59A1C1FF-7172-4D9A-AD0E-BF8241424A97}" dt="2025-05-20T20:21:41.563" v="1157" actId="790"/>
        <pc:sldMkLst>
          <pc:docMk/>
          <pc:sldMk cId="3020917324" sldId="261"/>
        </pc:sldMkLst>
      </pc:sldChg>
      <pc:sldChg chg="addSp delSp modSp new mod modAnim modNotesTx">
        <pc:chgData name="Ruth Ouattara" userId="ef623609-f3d1-4537-8577-3dbd58257726" providerId="ADAL" clId="{59A1C1FF-7172-4D9A-AD0E-BF8241424A97}" dt="2025-05-20T20:21:41.563" v="1157" actId="790"/>
        <pc:sldMkLst>
          <pc:docMk/>
          <pc:sldMk cId="2384867795" sldId="262"/>
        </pc:sldMkLst>
      </pc:sldChg>
      <pc:sldChg chg="addSp delSp modSp new mod modNotesTx">
        <pc:chgData name="Ruth Ouattara" userId="ef623609-f3d1-4537-8577-3dbd58257726" providerId="ADAL" clId="{59A1C1FF-7172-4D9A-AD0E-BF8241424A97}" dt="2025-05-20T20:21:41.563" v="1157" actId="790"/>
        <pc:sldMkLst>
          <pc:docMk/>
          <pc:sldMk cId="1828254937" sldId="263"/>
        </pc:sldMkLst>
      </pc:sldChg>
      <pc:sldChg chg="addSp delSp modSp new mod modAnim modNotesTx">
        <pc:chgData name="Ruth Ouattara" userId="ef623609-f3d1-4537-8577-3dbd58257726" providerId="ADAL" clId="{59A1C1FF-7172-4D9A-AD0E-BF8241424A97}" dt="2025-05-20T20:21:41.563" v="1157" actId="790"/>
        <pc:sldMkLst>
          <pc:docMk/>
          <pc:sldMk cId="874166901" sldId="264"/>
        </pc:sldMkLst>
      </pc:sldChg>
      <pc:sldChg chg="addSp delSp modSp new mod modAnim modNotesTx">
        <pc:chgData name="Ruth Ouattara" userId="ef623609-f3d1-4537-8577-3dbd58257726" providerId="ADAL" clId="{59A1C1FF-7172-4D9A-AD0E-BF8241424A97}" dt="2025-06-10T13:46:32.337" v="1180" actId="207"/>
        <pc:sldMkLst>
          <pc:docMk/>
          <pc:sldMk cId="1777878408" sldId="265"/>
        </pc:sldMkLst>
      </pc:sldChg>
    </pc:docChg>
  </pc:docChgLst>
  <pc:docChgLst>
    <pc:chgData name="Josselin Bourges" userId="S::josselin.bourges@un.org::2853f2c9-8004-4548-bb73-10249e173b61" providerId="AD" clId="Web-{7DD623FB-7003-C03D-CEDD-A018171171F0}"/>
    <pc:docChg chg="modSld">
      <pc:chgData name="Josselin Bourges" userId="S::josselin.bourges@un.org::2853f2c9-8004-4548-bb73-10249e173b61" providerId="AD" clId="Web-{7DD623FB-7003-C03D-CEDD-A018171171F0}" dt="2025-08-29T14:22:52.361" v="3" actId="1076"/>
      <pc:docMkLst>
        <pc:docMk/>
      </pc:docMkLst>
      <pc:sldChg chg="addSp delSp modSp">
        <pc:chgData name="Josselin Bourges" userId="S::josselin.bourges@un.org::2853f2c9-8004-4548-bb73-10249e173b61" providerId="AD" clId="Web-{7DD623FB-7003-C03D-CEDD-A018171171F0}" dt="2025-08-29T14:22:52.361" v="3" actId="1076"/>
        <pc:sldMkLst>
          <pc:docMk/>
          <pc:sldMk cId="1777878408" sldId="265"/>
        </pc:sldMkLst>
        <pc:spChg chg="del">
          <ac:chgData name="Josselin Bourges" userId="S::josselin.bourges@un.org::2853f2c9-8004-4548-bb73-10249e173b61" providerId="AD" clId="Web-{7DD623FB-7003-C03D-CEDD-A018171171F0}" dt="2025-08-29T14:22:48.439" v="0"/>
          <ac:spMkLst>
            <pc:docMk/>
            <pc:sldMk cId="1777878408" sldId="265"/>
            <ac:spMk id="7" creationId="{973CA137-9E9E-3EC6-BADB-56B5482E3E44}"/>
          </ac:spMkLst>
        </pc:spChg>
        <pc:picChg chg="add mod">
          <ac:chgData name="Josselin Bourges" userId="S::josselin.bourges@un.org::2853f2c9-8004-4548-bb73-10249e173b61" providerId="AD" clId="Web-{7DD623FB-7003-C03D-CEDD-A018171171F0}" dt="2025-08-29T14:22:52.361" v="3" actId="1076"/>
          <ac:picMkLst>
            <pc:docMk/>
            <pc:sldMk cId="1777878408" sldId="265"/>
            <ac:picMk id="2" creationId="{9A7BA3F6-828D-44A0-72E7-BDBB0DDF44A7}"/>
          </ac:picMkLst>
        </pc:picChg>
        <pc:picChg chg="del">
          <ac:chgData name="Josselin Bourges" userId="S::josselin.bourges@un.org::2853f2c9-8004-4548-bb73-10249e173b61" providerId="AD" clId="Web-{7DD623FB-7003-C03D-CEDD-A018171171F0}" dt="2025-08-29T14:22:48.486" v="1"/>
          <ac:picMkLst>
            <pc:docMk/>
            <pc:sldMk cId="1777878408" sldId="265"/>
            <ac:picMk id="6" creationId="{0413FD72-F5F1-F41E-45BC-F80792E3A563}"/>
          </ac:picMkLst>
        </pc:picChg>
      </pc:sldChg>
    </pc:docChg>
  </pc:docChgLst>
  <pc:docChgLst>
    <pc:chgData name="Josselin Bourges" userId="S::josselin.bourges@un.org::2853f2c9-8004-4548-bb73-10249e173b61" providerId="AD" clId="Web-{7617E68F-7E3F-A595-F6B0-A9FDEEF64E80}"/>
    <pc:docChg chg="modSld">
      <pc:chgData name="Josselin Bourges" userId="S::josselin.bourges@un.org::2853f2c9-8004-4548-bb73-10249e173b61" providerId="AD" clId="Web-{7617E68F-7E3F-A595-F6B0-A9FDEEF64E80}" dt="2025-08-11T18:12:33.028" v="1"/>
      <pc:docMkLst>
        <pc:docMk/>
      </pc:docMkLst>
      <pc:sldChg chg="modNotes">
        <pc:chgData name="Josselin Bourges" userId="S::josselin.bourges@un.org::2853f2c9-8004-4548-bb73-10249e173b61" providerId="AD" clId="Web-{7617E68F-7E3F-A595-F6B0-A9FDEEF64E80}" dt="2025-08-11T18:12:33.028" v="1"/>
        <pc:sldMkLst>
          <pc:docMk/>
          <pc:sldMk cId="3551816577" sldId="25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2D3599-81AA-4283-98EF-3FC0A6147712}" type="doc">
      <dgm:prSet loTypeId="urn:microsoft.com/office/officeart/2005/8/layout/arrow2" loCatId="process" qsTypeId="urn:microsoft.com/office/officeart/2005/8/quickstyle/simple1" qsCatId="simple" csTypeId="urn:microsoft.com/office/officeart/2005/8/colors/accent1_2" csCatId="accent1" phldr="1"/>
      <dgm:spPr/>
    </dgm:pt>
    <dgm:pt modelId="{C2FD7172-722A-4DE3-ACC7-EE94076D4F9D}">
      <dgm:prSet phldrT="[Texte]" custT="1"/>
      <dgm:spPr>
        <a:xfrm>
          <a:off x="245629" y="3730423"/>
          <a:ext cx="5229206" cy="1165145"/>
        </a:xfrm>
        <a:prstGeom prst="rect">
          <a:avLst/>
        </a:prstGeom>
        <a:noFill/>
        <a:ln>
          <a:noFill/>
        </a:ln>
        <a:effectLst/>
      </dgm:spPr>
      <dgm:t>
        <a:bodyPr/>
        <a:lstStyle/>
        <a:p>
          <a:pPr>
            <a:buNone/>
          </a:pPr>
          <a:r>
            <a:rPr lang="fr-FR" sz="2400" b="1" noProof="0" dirty="0">
              <a:solidFill>
                <a:sysClr val="windowText" lastClr="000000">
                  <a:hueOff val="0"/>
                  <a:satOff val="0"/>
                  <a:lumOff val="0"/>
                  <a:alphaOff val="0"/>
                </a:sysClr>
              </a:solidFill>
              <a:latin typeface="Calibri" panose="020F0502020204030204"/>
              <a:ea typeface="+mn-ea"/>
              <a:cs typeface="+mn-cs"/>
            </a:rPr>
            <a:t>CSR 1325 (2000)</a:t>
          </a:r>
        </a:p>
        <a:p>
          <a:pPr rtl="0">
            <a:buNone/>
          </a:pPr>
          <a:r>
            <a:rPr lang="fr-FR" sz="2000" noProof="0" dirty="0">
              <a:latin typeface="Calibri" panose="020F0502020204030204"/>
              <a:ea typeface="+mn-ea"/>
              <a:cs typeface="+mn-cs"/>
            </a:rPr>
            <a:t>Contribution des femmes à la prévention et la résolution conflits</a:t>
          </a:r>
        </a:p>
      </dgm:t>
    </dgm:pt>
    <dgm:pt modelId="{1A94AE5B-E0D0-4542-95A0-A0EEDB34C9C0}" type="parTrans" cxnId="{36DFABD1-F1E3-4DE3-9093-BD5C787CB7F3}">
      <dgm:prSet/>
      <dgm:spPr/>
      <dgm:t>
        <a:bodyPr/>
        <a:lstStyle/>
        <a:p>
          <a:endParaRPr lang="fr-FR"/>
        </a:p>
      </dgm:t>
    </dgm:pt>
    <dgm:pt modelId="{1AD93F57-F338-477C-AB5F-A7C82DBDD14E}" type="sibTrans" cxnId="{36DFABD1-F1E3-4DE3-9093-BD5C787CB7F3}">
      <dgm:prSet/>
      <dgm:spPr/>
      <dgm:t>
        <a:bodyPr/>
        <a:lstStyle/>
        <a:p>
          <a:endParaRPr lang="fr-FR"/>
        </a:p>
      </dgm:t>
    </dgm:pt>
    <dgm:pt modelId="{8C587FFA-44EE-4BFB-81DC-11F809ADD0ED}">
      <dgm:prSet phldrT="[Texte]" custT="1"/>
      <dgm:spPr>
        <a:xfrm>
          <a:off x="6521625" y="1292430"/>
          <a:ext cx="4027102" cy="3603138"/>
        </a:xfrm>
        <a:prstGeom prst="rect">
          <a:avLst/>
        </a:prstGeom>
        <a:noFill/>
        <a:ln>
          <a:noFill/>
        </a:ln>
        <a:effectLst/>
      </dgm:spPr>
      <dgm:t>
        <a:bodyPr/>
        <a:lstStyle/>
        <a:p>
          <a:pPr>
            <a:buNone/>
          </a:pPr>
          <a:endParaRPr lang="fr-FR" sz="2400" b="1" noProof="0" dirty="0">
            <a:solidFill>
              <a:sysClr val="windowText" lastClr="000000">
                <a:hueOff val="0"/>
                <a:satOff val="0"/>
                <a:lumOff val="0"/>
                <a:alphaOff val="0"/>
              </a:sysClr>
            </a:solidFill>
            <a:latin typeface="Calibri" panose="020F0502020204030204"/>
            <a:ea typeface="+mn-ea"/>
            <a:cs typeface="+mn-cs"/>
          </a:endParaRPr>
        </a:p>
        <a:p>
          <a:pPr>
            <a:buNone/>
          </a:pPr>
          <a:r>
            <a:rPr lang="fr-FR" sz="2400" b="1" noProof="0" dirty="0">
              <a:solidFill>
                <a:sysClr val="windowText" lastClr="000000">
                  <a:hueOff val="0"/>
                  <a:satOff val="0"/>
                  <a:lumOff val="0"/>
                  <a:alphaOff val="0"/>
                </a:sysClr>
              </a:solidFill>
              <a:latin typeface="Calibri" panose="020F0502020204030204"/>
              <a:ea typeface="+mn-ea"/>
              <a:cs typeface="+mn-cs"/>
            </a:rPr>
            <a:t>CSR 2493 (2019)</a:t>
          </a:r>
          <a:endParaRPr lang="fr-FR" sz="2000" noProof="0" dirty="0">
            <a:latin typeface="Calibri" panose="020F0502020204030204"/>
            <a:ea typeface="+mn-ea"/>
            <a:cs typeface="+mn-cs"/>
          </a:endParaRPr>
        </a:p>
        <a:p>
          <a:pPr rtl="0">
            <a:buNone/>
          </a:pPr>
          <a:r>
            <a:rPr lang="fr-FR" sz="2000" noProof="0" dirty="0">
              <a:latin typeface="Calibri" panose="020F0502020204030204"/>
              <a:ea typeface="+mn-ea"/>
              <a:cs typeface="+mn-cs"/>
            </a:rPr>
            <a:t>Exhorte les parties en conflit à mettre fin à la violence sexuelle</a:t>
          </a:r>
        </a:p>
        <a:p>
          <a:pPr>
            <a:buNone/>
          </a:pPr>
          <a:endParaRPr lang="fr-FR" sz="2000" noProof="0" dirty="0">
            <a:solidFill>
              <a:sysClr val="windowText" lastClr="000000">
                <a:hueOff val="0"/>
                <a:satOff val="0"/>
                <a:lumOff val="0"/>
                <a:alphaOff val="0"/>
              </a:sysClr>
            </a:solidFill>
            <a:latin typeface="Calibri" panose="020F0502020204030204"/>
            <a:ea typeface="+mn-ea"/>
            <a:cs typeface="+mn-cs"/>
          </a:endParaRPr>
        </a:p>
      </dgm:t>
    </dgm:pt>
    <dgm:pt modelId="{94264AEB-DA2B-4497-8D2F-8F778C215FA9}" type="parTrans" cxnId="{66D6974F-E785-4E25-B2B3-BF22C23E8CC6}">
      <dgm:prSet/>
      <dgm:spPr/>
      <dgm:t>
        <a:bodyPr/>
        <a:lstStyle/>
        <a:p>
          <a:endParaRPr lang="fr-FR"/>
        </a:p>
      </dgm:t>
    </dgm:pt>
    <dgm:pt modelId="{E7F6AD64-2A22-4DC3-BDAB-63FDC72A3E2A}" type="sibTrans" cxnId="{66D6974F-E785-4E25-B2B3-BF22C23E8CC6}">
      <dgm:prSet/>
      <dgm:spPr/>
      <dgm:t>
        <a:bodyPr/>
        <a:lstStyle/>
        <a:p>
          <a:endParaRPr lang="fr-FR"/>
        </a:p>
      </dgm:t>
    </dgm:pt>
    <dgm:pt modelId="{4E994C04-4719-4D3B-B97A-2C76C8766C1F}">
      <dgm:prSet phldrT="[Texte]"/>
      <dgm:spPr>
        <a:xfrm>
          <a:off x="6185303" y="1615537"/>
          <a:ext cx="1566582" cy="3280031"/>
        </a:xfrm>
        <a:prstGeom prst="rect">
          <a:avLst/>
        </a:prstGeom>
        <a:noFill/>
        <a:ln>
          <a:noFill/>
        </a:ln>
        <a:effectLst/>
      </dgm:spPr>
      <dgm:t>
        <a:bodyPr/>
        <a:lstStyle/>
        <a:p>
          <a:pPr>
            <a:buNone/>
          </a:pPr>
          <a:endParaRPr lang="fr-FR" noProof="0" dirty="0">
            <a:solidFill>
              <a:sysClr val="windowText" lastClr="000000">
                <a:hueOff val="0"/>
                <a:satOff val="0"/>
                <a:lumOff val="0"/>
                <a:alphaOff val="0"/>
              </a:sysClr>
            </a:solidFill>
            <a:latin typeface="Calibri" panose="020F0502020204030204"/>
            <a:ea typeface="+mn-ea"/>
            <a:cs typeface="+mn-cs"/>
          </a:endParaRPr>
        </a:p>
      </dgm:t>
    </dgm:pt>
    <dgm:pt modelId="{73E53834-A189-4024-831E-18B0FD51619E}" type="sibTrans" cxnId="{048F80A1-D235-4104-A923-2ABA0AB1794E}">
      <dgm:prSet/>
      <dgm:spPr/>
      <dgm:t>
        <a:bodyPr/>
        <a:lstStyle/>
        <a:p>
          <a:endParaRPr lang="fr-FR"/>
        </a:p>
      </dgm:t>
    </dgm:pt>
    <dgm:pt modelId="{1DF43FA9-5A98-403D-AD0A-5A9D889EF5BA}" type="parTrans" cxnId="{048F80A1-D235-4104-A923-2ABA0AB1794E}">
      <dgm:prSet/>
      <dgm:spPr/>
      <dgm:t>
        <a:bodyPr/>
        <a:lstStyle/>
        <a:p>
          <a:endParaRPr lang="fr-FR"/>
        </a:p>
      </dgm:t>
    </dgm:pt>
    <dgm:pt modelId="{E6894278-C7DA-42FA-9D97-E28AF7FB30CD}">
      <dgm:prSet phldrT="[Texte]"/>
      <dgm:spPr>
        <a:xfrm>
          <a:off x="4673551" y="2144259"/>
          <a:ext cx="1511751" cy="2751309"/>
        </a:xfrm>
        <a:prstGeom prst="rect">
          <a:avLst/>
        </a:prstGeom>
        <a:noFill/>
        <a:ln>
          <a:noFill/>
        </a:ln>
        <a:effectLst/>
      </dgm:spPr>
      <dgm:t>
        <a:bodyPr/>
        <a:lstStyle/>
        <a:p>
          <a:pPr>
            <a:buNone/>
          </a:pPr>
          <a:endParaRPr lang="fr-FR" noProof="0" dirty="0">
            <a:solidFill>
              <a:sysClr val="windowText" lastClr="000000">
                <a:hueOff val="0"/>
                <a:satOff val="0"/>
                <a:lumOff val="0"/>
                <a:alphaOff val="0"/>
              </a:sysClr>
            </a:solidFill>
            <a:latin typeface="Calibri" panose="020F0502020204030204"/>
            <a:ea typeface="+mn-ea"/>
            <a:cs typeface="+mn-cs"/>
          </a:endParaRPr>
        </a:p>
      </dgm:t>
    </dgm:pt>
    <dgm:pt modelId="{B22F5F51-0CF7-4C6B-B7CC-E22BEF41AE82}" type="sibTrans" cxnId="{CAC40388-BFB4-4AEF-9F59-F48A59FBFF68}">
      <dgm:prSet/>
      <dgm:spPr/>
      <dgm:t>
        <a:bodyPr/>
        <a:lstStyle/>
        <a:p>
          <a:endParaRPr lang="fr-FR"/>
        </a:p>
      </dgm:t>
    </dgm:pt>
    <dgm:pt modelId="{EFF1C782-F4B6-459C-8FF8-7053C4FF62A5}" type="parTrans" cxnId="{CAC40388-BFB4-4AEF-9F59-F48A59FBFF68}">
      <dgm:prSet/>
      <dgm:spPr/>
      <dgm:t>
        <a:bodyPr/>
        <a:lstStyle/>
        <a:p>
          <a:endParaRPr lang="fr-FR"/>
        </a:p>
      </dgm:t>
    </dgm:pt>
    <dgm:pt modelId="{EE5D17C5-14B1-4179-9C06-7492D159946C}">
      <dgm:prSet phldrT="[Texte]"/>
      <dgm:spPr>
        <a:xfrm>
          <a:off x="3373288" y="2844325"/>
          <a:ext cx="1300263" cy="2051243"/>
        </a:xfrm>
        <a:prstGeom prst="rect">
          <a:avLst/>
        </a:prstGeom>
        <a:noFill/>
        <a:ln>
          <a:noFill/>
        </a:ln>
        <a:effectLst/>
      </dgm:spPr>
      <dgm:t>
        <a:bodyPr/>
        <a:lstStyle/>
        <a:p>
          <a:pPr>
            <a:buNone/>
          </a:pPr>
          <a:endParaRPr lang="fr-FR" noProof="0" dirty="0">
            <a:solidFill>
              <a:sysClr val="windowText" lastClr="000000">
                <a:hueOff val="0"/>
                <a:satOff val="0"/>
                <a:lumOff val="0"/>
                <a:alphaOff val="0"/>
              </a:sysClr>
            </a:solidFill>
            <a:latin typeface="Calibri" panose="020F0502020204030204"/>
            <a:ea typeface="+mn-ea"/>
            <a:cs typeface="+mn-cs"/>
          </a:endParaRPr>
        </a:p>
      </dgm:t>
    </dgm:pt>
    <dgm:pt modelId="{D607DD84-7C08-4E08-98C1-D871874ACDA1}" type="sibTrans" cxnId="{B657DECB-1386-4A3D-8176-3BA3A373ED14}">
      <dgm:prSet/>
      <dgm:spPr/>
      <dgm:t>
        <a:bodyPr/>
        <a:lstStyle/>
        <a:p>
          <a:endParaRPr lang="fr-FR"/>
        </a:p>
      </dgm:t>
    </dgm:pt>
    <dgm:pt modelId="{89C3AC40-2218-4B34-B5E6-15A79EED26EE}" type="parTrans" cxnId="{B657DECB-1386-4A3D-8176-3BA3A373ED14}">
      <dgm:prSet/>
      <dgm:spPr/>
      <dgm:t>
        <a:bodyPr/>
        <a:lstStyle/>
        <a:p>
          <a:endParaRPr lang="fr-FR"/>
        </a:p>
      </dgm:t>
    </dgm:pt>
    <dgm:pt modelId="{26D3DB25-ECC0-4F74-8B1C-FABB2B2E0193}" type="pres">
      <dgm:prSet presAssocID="{432D3599-81AA-4283-98EF-3FC0A6147712}" presName="arrowDiagram" presStyleCnt="0">
        <dgm:presLayoutVars>
          <dgm:chMax val="5"/>
          <dgm:dir/>
          <dgm:resizeHandles val="exact"/>
        </dgm:presLayoutVars>
      </dgm:prSet>
      <dgm:spPr/>
    </dgm:pt>
    <dgm:pt modelId="{A30F146F-E4E1-41E0-B74C-A93EA16ED543}" type="pres">
      <dgm:prSet presAssocID="{432D3599-81AA-4283-98EF-3FC0A6147712}" presName="arrow" presStyleLbl="bgShp" presStyleIdx="0" presStyleCnt="1" custLinFactNeighborX="-2063" custLinFactNeighborY="9437"/>
      <dgm:spPr>
        <a:xfrm>
          <a:off x="1323964" y="0"/>
          <a:ext cx="7832910" cy="4895569"/>
        </a:xfrm>
        <a:prstGeom prst="swooshArrow">
          <a:avLst>
            <a:gd name="adj1" fmla="val 25000"/>
            <a:gd name="adj2" fmla="val 25000"/>
          </a:avLst>
        </a:prstGeom>
        <a:solidFill>
          <a:srgbClr val="4472C4">
            <a:tint val="40000"/>
            <a:hueOff val="0"/>
            <a:satOff val="0"/>
            <a:lumOff val="0"/>
            <a:alphaOff val="0"/>
          </a:srgbClr>
        </a:solidFill>
        <a:ln>
          <a:noFill/>
        </a:ln>
        <a:effectLst/>
      </dgm:spPr>
    </dgm:pt>
    <dgm:pt modelId="{16680D8F-6F99-419F-9A9A-32911EAF71F1}" type="pres">
      <dgm:prSet presAssocID="{432D3599-81AA-4283-98EF-3FC0A6147712}" presName="arrowDiagram5" presStyleCnt="0"/>
      <dgm:spPr/>
    </dgm:pt>
    <dgm:pt modelId="{3C12479E-099F-4037-81A5-B3468CB204CD}" type="pres">
      <dgm:prSet presAssocID="{C2FD7172-722A-4DE3-ACC7-EE94076D4F9D}" presName="bullet5a" presStyleLbl="node1" presStyleIdx="0" presStyleCnt="5"/>
      <dgm:spPr>
        <a:xfrm>
          <a:off x="2257099" y="3640345"/>
          <a:ext cx="180156" cy="180156"/>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CCCDCD82-C9B7-4723-AFC8-2215FDE9C2A6}" type="pres">
      <dgm:prSet presAssocID="{C2FD7172-722A-4DE3-ACC7-EE94076D4F9D}" presName="textBox5a" presStyleLbl="revTx" presStyleIdx="0" presStyleCnt="5" custScaleX="509614">
        <dgm:presLayoutVars>
          <dgm:bulletEnabled val="1"/>
        </dgm:presLayoutVars>
      </dgm:prSet>
      <dgm:spPr/>
    </dgm:pt>
    <dgm:pt modelId="{30EE982A-058D-43B1-8AB5-E382EF887281}" type="pres">
      <dgm:prSet presAssocID="{EE5D17C5-14B1-4179-9C06-7492D159946C}" presName="bullet5b" presStyleLbl="node1" presStyleIdx="1" presStyleCnt="5"/>
      <dgm:spPr>
        <a:xfrm>
          <a:off x="3232296" y="2703333"/>
          <a:ext cx="281984" cy="2819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0367B015-ABDE-40F0-8FC0-2EF92826CD4C}" type="pres">
      <dgm:prSet presAssocID="{EE5D17C5-14B1-4179-9C06-7492D159946C}" presName="textBox5b" presStyleLbl="revTx" presStyleIdx="1" presStyleCnt="5">
        <dgm:presLayoutVars>
          <dgm:bulletEnabled val="1"/>
        </dgm:presLayoutVars>
      </dgm:prSet>
      <dgm:spPr/>
    </dgm:pt>
    <dgm:pt modelId="{41487F64-3525-4215-A41D-353098C5F3AC}" type="pres">
      <dgm:prSet presAssocID="{E6894278-C7DA-42FA-9D97-E28AF7FB30CD}" presName="bullet5c" presStyleLbl="node1" presStyleIdx="2" presStyleCnt="5"/>
      <dgm:spPr>
        <a:xfrm>
          <a:off x="4485562" y="1956269"/>
          <a:ext cx="375979" cy="37597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9469404D-BFC3-4259-B39A-79B4D3D16711}" type="pres">
      <dgm:prSet presAssocID="{E6894278-C7DA-42FA-9D97-E28AF7FB30CD}" presName="textBox5c" presStyleLbl="revTx" presStyleIdx="2" presStyleCnt="5">
        <dgm:presLayoutVars>
          <dgm:bulletEnabled val="1"/>
        </dgm:presLayoutVars>
      </dgm:prSet>
      <dgm:spPr/>
    </dgm:pt>
    <dgm:pt modelId="{841877AE-2E21-466D-9371-9CCB26AF44A1}" type="pres">
      <dgm:prSet presAssocID="{4E994C04-4719-4D3B-B97A-2C76C8766C1F}" presName="bullet5d" presStyleLbl="node1" presStyleIdx="3" presStyleCnt="5"/>
      <dgm:spPr>
        <a:xfrm>
          <a:off x="5942483" y="1372717"/>
          <a:ext cx="485640" cy="48564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7C7A3EA0-12A9-4D3C-93C5-57B0DCCB4A87}" type="pres">
      <dgm:prSet presAssocID="{4E994C04-4719-4D3B-B97A-2C76C8766C1F}" presName="textBox5d" presStyleLbl="revTx" presStyleIdx="3" presStyleCnt="5">
        <dgm:presLayoutVars>
          <dgm:bulletEnabled val="1"/>
        </dgm:presLayoutVars>
      </dgm:prSet>
      <dgm:spPr/>
    </dgm:pt>
    <dgm:pt modelId="{FE3C74C6-E44B-4364-BA43-D533E93C8DBF}" type="pres">
      <dgm:prSet presAssocID="{8C587FFA-44EE-4BFB-81DC-11F809ADD0ED}" presName="bullet5e" presStyleLbl="node1" presStyleIdx="4" presStyleCnt="5"/>
      <dgm:spPr>
        <a:xfrm>
          <a:off x="7442485" y="983030"/>
          <a:ext cx="618799" cy="61879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9E2A014B-748A-4AD5-8A77-14D86320DDDA}" type="pres">
      <dgm:prSet presAssocID="{8C587FFA-44EE-4BFB-81DC-11F809ADD0ED}" presName="textBox5e" presStyleLbl="revTx" presStyleIdx="4" presStyleCnt="5" custScaleX="257063">
        <dgm:presLayoutVars>
          <dgm:bulletEnabled val="1"/>
        </dgm:presLayoutVars>
      </dgm:prSet>
      <dgm:spPr/>
    </dgm:pt>
  </dgm:ptLst>
  <dgm:cxnLst>
    <dgm:cxn modelId="{3838AF1E-D883-4961-9379-BC42DF32F73E}" type="presOf" srcId="{EE5D17C5-14B1-4179-9C06-7492D159946C}" destId="{0367B015-ABDE-40F0-8FC0-2EF92826CD4C}" srcOrd="0" destOrd="0" presId="urn:microsoft.com/office/officeart/2005/8/layout/arrow2"/>
    <dgm:cxn modelId="{D5DF0A24-17D7-4A85-A9BE-4B43113CCD7A}" type="presOf" srcId="{C2FD7172-722A-4DE3-ACC7-EE94076D4F9D}" destId="{CCCDCD82-C9B7-4723-AFC8-2215FDE9C2A6}" srcOrd="0" destOrd="0" presId="urn:microsoft.com/office/officeart/2005/8/layout/arrow2"/>
    <dgm:cxn modelId="{66D6974F-E785-4E25-B2B3-BF22C23E8CC6}" srcId="{432D3599-81AA-4283-98EF-3FC0A6147712}" destId="{8C587FFA-44EE-4BFB-81DC-11F809ADD0ED}" srcOrd="4" destOrd="0" parTransId="{94264AEB-DA2B-4497-8D2F-8F778C215FA9}" sibTransId="{E7F6AD64-2A22-4DC3-BDAB-63FDC72A3E2A}"/>
    <dgm:cxn modelId="{96F30F7D-4487-4FE2-842F-ABB5D5B9720E}" type="presOf" srcId="{4E994C04-4719-4D3B-B97A-2C76C8766C1F}" destId="{7C7A3EA0-12A9-4D3C-93C5-57B0DCCB4A87}" srcOrd="0" destOrd="0" presId="urn:microsoft.com/office/officeart/2005/8/layout/arrow2"/>
    <dgm:cxn modelId="{CAC40388-BFB4-4AEF-9F59-F48A59FBFF68}" srcId="{432D3599-81AA-4283-98EF-3FC0A6147712}" destId="{E6894278-C7DA-42FA-9D97-E28AF7FB30CD}" srcOrd="2" destOrd="0" parTransId="{EFF1C782-F4B6-459C-8FF8-7053C4FF62A5}" sibTransId="{B22F5F51-0CF7-4C6B-B7CC-E22BEF41AE82}"/>
    <dgm:cxn modelId="{5E4AEFA0-85E4-43A7-9352-4F184D885AD0}" type="presOf" srcId="{E6894278-C7DA-42FA-9D97-E28AF7FB30CD}" destId="{9469404D-BFC3-4259-B39A-79B4D3D16711}" srcOrd="0" destOrd="0" presId="urn:microsoft.com/office/officeart/2005/8/layout/arrow2"/>
    <dgm:cxn modelId="{048F80A1-D235-4104-A923-2ABA0AB1794E}" srcId="{432D3599-81AA-4283-98EF-3FC0A6147712}" destId="{4E994C04-4719-4D3B-B97A-2C76C8766C1F}" srcOrd="3" destOrd="0" parTransId="{1DF43FA9-5A98-403D-AD0A-5A9D889EF5BA}" sibTransId="{73E53834-A189-4024-831E-18B0FD51619E}"/>
    <dgm:cxn modelId="{A17B48C1-32EB-48E1-AB3D-DAE3E1CF79B4}" type="presOf" srcId="{432D3599-81AA-4283-98EF-3FC0A6147712}" destId="{26D3DB25-ECC0-4F74-8B1C-FABB2B2E0193}" srcOrd="0" destOrd="0" presId="urn:microsoft.com/office/officeart/2005/8/layout/arrow2"/>
    <dgm:cxn modelId="{B657DECB-1386-4A3D-8176-3BA3A373ED14}" srcId="{432D3599-81AA-4283-98EF-3FC0A6147712}" destId="{EE5D17C5-14B1-4179-9C06-7492D159946C}" srcOrd="1" destOrd="0" parTransId="{89C3AC40-2218-4B34-B5E6-15A79EED26EE}" sibTransId="{D607DD84-7C08-4E08-98C1-D871874ACDA1}"/>
    <dgm:cxn modelId="{36DFABD1-F1E3-4DE3-9093-BD5C787CB7F3}" srcId="{432D3599-81AA-4283-98EF-3FC0A6147712}" destId="{C2FD7172-722A-4DE3-ACC7-EE94076D4F9D}" srcOrd="0" destOrd="0" parTransId="{1A94AE5B-E0D0-4542-95A0-A0EEDB34C9C0}" sibTransId="{1AD93F57-F338-477C-AB5F-A7C82DBDD14E}"/>
    <dgm:cxn modelId="{DBBC5DF5-848A-45E9-A530-C0A395DCC45A}" type="presOf" srcId="{8C587FFA-44EE-4BFB-81DC-11F809ADD0ED}" destId="{9E2A014B-748A-4AD5-8A77-14D86320DDDA}" srcOrd="0" destOrd="0" presId="urn:microsoft.com/office/officeart/2005/8/layout/arrow2"/>
    <dgm:cxn modelId="{7BD634C9-795B-41B8-825E-83912E1EC49A}" type="presParOf" srcId="{26D3DB25-ECC0-4F74-8B1C-FABB2B2E0193}" destId="{A30F146F-E4E1-41E0-B74C-A93EA16ED543}" srcOrd="0" destOrd="0" presId="urn:microsoft.com/office/officeart/2005/8/layout/arrow2"/>
    <dgm:cxn modelId="{2ECBB202-4947-44CF-B8D9-A90DDB5AC5D0}" type="presParOf" srcId="{26D3DB25-ECC0-4F74-8B1C-FABB2B2E0193}" destId="{16680D8F-6F99-419F-9A9A-32911EAF71F1}" srcOrd="1" destOrd="0" presId="urn:microsoft.com/office/officeart/2005/8/layout/arrow2"/>
    <dgm:cxn modelId="{E8CDA281-FD5A-48EC-AC71-DB3D67582DB9}" type="presParOf" srcId="{16680D8F-6F99-419F-9A9A-32911EAF71F1}" destId="{3C12479E-099F-4037-81A5-B3468CB204CD}" srcOrd="0" destOrd="0" presId="urn:microsoft.com/office/officeart/2005/8/layout/arrow2"/>
    <dgm:cxn modelId="{A62B4C23-3F34-462F-9435-5F9AC0183CA3}" type="presParOf" srcId="{16680D8F-6F99-419F-9A9A-32911EAF71F1}" destId="{CCCDCD82-C9B7-4723-AFC8-2215FDE9C2A6}" srcOrd="1" destOrd="0" presId="urn:microsoft.com/office/officeart/2005/8/layout/arrow2"/>
    <dgm:cxn modelId="{1A98E9AF-A6A0-42E1-BABE-7355D3A571C1}" type="presParOf" srcId="{16680D8F-6F99-419F-9A9A-32911EAF71F1}" destId="{30EE982A-058D-43B1-8AB5-E382EF887281}" srcOrd="2" destOrd="0" presId="urn:microsoft.com/office/officeart/2005/8/layout/arrow2"/>
    <dgm:cxn modelId="{5E0E11E1-C8C2-4D3C-82E7-A4C7C356F3D5}" type="presParOf" srcId="{16680D8F-6F99-419F-9A9A-32911EAF71F1}" destId="{0367B015-ABDE-40F0-8FC0-2EF92826CD4C}" srcOrd="3" destOrd="0" presId="urn:microsoft.com/office/officeart/2005/8/layout/arrow2"/>
    <dgm:cxn modelId="{E9BA2455-F83E-493B-9578-9247BF1E8EE3}" type="presParOf" srcId="{16680D8F-6F99-419F-9A9A-32911EAF71F1}" destId="{41487F64-3525-4215-A41D-353098C5F3AC}" srcOrd="4" destOrd="0" presId="urn:microsoft.com/office/officeart/2005/8/layout/arrow2"/>
    <dgm:cxn modelId="{8D583279-B7D1-4C80-A644-C57A82881C8D}" type="presParOf" srcId="{16680D8F-6F99-419F-9A9A-32911EAF71F1}" destId="{9469404D-BFC3-4259-B39A-79B4D3D16711}" srcOrd="5" destOrd="0" presId="urn:microsoft.com/office/officeart/2005/8/layout/arrow2"/>
    <dgm:cxn modelId="{5CE3ED68-4A90-454A-8813-40EBAD41AA0D}" type="presParOf" srcId="{16680D8F-6F99-419F-9A9A-32911EAF71F1}" destId="{841877AE-2E21-466D-9371-9CCB26AF44A1}" srcOrd="6" destOrd="0" presId="urn:microsoft.com/office/officeart/2005/8/layout/arrow2"/>
    <dgm:cxn modelId="{AA495FF6-FABA-4211-B979-F947E0976C30}" type="presParOf" srcId="{16680D8F-6F99-419F-9A9A-32911EAF71F1}" destId="{7C7A3EA0-12A9-4D3C-93C5-57B0DCCB4A87}" srcOrd="7" destOrd="0" presId="urn:microsoft.com/office/officeart/2005/8/layout/arrow2"/>
    <dgm:cxn modelId="{72691388-22F4-4197-BAD3-C133E51460EA}" type="presParOf" srcId="{16680D8F-6F99-419F-9A9A-32911EAF71F1}" destId="{FE3C74C6-E44B-4364-BA43-D533E93C8DBF}" srcOrd="8" destOrd="0" presId="urn:microsoft.com/office/officeart/2005/8/layout/arrow2"/>
    <dgm:cxn modelId="{70FEC9E6-627C-46A5-9F9D-657D5085AEB1}" type="presParOf" srcId="{16680D8F-6F99-419F-9A9A-32911EAF71F1}" destId="{9E2A014B-748A-4AD5-8A77-14D86320DDDA}"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0F146F-E4E1-41E0-B74C-A93EA16ED543}">
      <dsp:nvSpPr>
        <dsp:cNvPr id="0" name=""/>
        <dsp:cNvSpPr/>
      </dsp:nvSpPr>
      <dsp:spPr>
        <a:xfrm>
          <a:off x="1323964" y="0"/>
          <a:ext cx="7832910" cy="4895569"/>
        </a:xfrm>
        <a:prstGeom prst="swooshArrow">
          <a:avLst>
            <a:gd name="adj1" fmla="val 25000"/>
            <a:gd name="adj2" fmla="val 25000"/>
          </a:avLst>
        </a:prstGeom>
        <a:solidFill>
          <a:srgbClr val="4472C4">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3C12479E-099F-4037-81A5-B3468CB204CD}">
      <dsp:nvSpPr>
        <dsp:cNvPr id="0" name=""/>
        <dsp:cNvSpPr/>
      </dsp:nvSpPr>
      <dsp:spPr>
        <a:xfrm>
          <a:off x="2257099" y="3640345"/>
          <a:ext cx="180156" cy="180156"/>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CDCD82-C9B7-4723-AFC8-2215FDE9C2A6}">
      <dsp:nvSpPr>
        <dsp:cNvPr id="0" name=""/>
        <dsp:cNvSpPr/>
      </dsp:nvSpPr>
      <dsp:spPr>
        <a:xfrm>
          <a:off x="245629" y="3730423"/>
          <a:ext cx="5229206" cy="11651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461" tIns="0" rIns="0" bIns="0" numCol="1" spcCol="1270" anchor="t" anchorCtr="0">
          <a:noAutofit/>
        </a:bodyPr>
        <a:lstStyle/>
        <a:p>
          <a:pPr marL="0" lvl="0" indent="0" algn="l" defTabSz="1066800">
            <a:lnSpc>
              <a:spcPct val="90000"/>
            </a:lnSpc>
            <a:spcBef>
              <a:spcPct val="0"/>
            </a:spcBef>
            <a:spcAft>
              <a:spcPct val="35000"/>
            </a:spcAft>
            <a:buNone/>
          </a:pPr>
          <a:r>
            <a:rPr lang="fr-FR" sz="2400" b="1" kern="1200" noProof="0" dirty="0">
              <a:solidFill>
                <a:sysClr val="windowText" lastClr="000000">
                  <a:hueOff val="0"/>
                  <a:satOff val="0"/>
                  <a:lumOff val="0"/>
                  <a:alphaOff val="0"/>
                </a:sysClr>
              </a:solidFill>
              <a:latin typeface="Calibri" panose="020F0502020204030204"/>
              <a:ea typeface="+mn-ea"/>
              <a:cs typeface="+mn-cs"/>
            </a:rPr>
            <a:t>CSR 1325 (2000)</a:t>
          </a:r>
        </a:p>
        <a:p>
          <a:pPr marL="0" lvl="0" indent="0" algn="l" defTabSz="1066800" rtl="0">
            <a:lnSpc>
              <a:spcPct val="90000"/>
            </a:lnSpc>
            <a:spcBef>
              <a:spcPct val="0"/>
            </a:spcBef>
            <a:spcAft>
              <a:spcPct val="35000"/>
            </a:spcAft>
            <a:buNone/>
          </a:pPr>
          <a:r>
            <a:rPr lang="fr-FR" sz="2000" kern="1200" noProof="0" dirty="0">
              <a:latin typeface="Calibri" panose="020F0502020204030204"/>
              <a:ea typeface="+mn-ea"/>
              <a:cs typeface="+mn-cs"/>
            </a:rPr>
            <a:t>Contribution des femmes à la prévention et la résolution conflits</a:t>
          </a:r>
        </a:p>
      </dsp:txBody>
      <dsp:txXfrm>
        <a:off x="245629" y="3730423"/>
        <a:ext cx="5229206" cy="1165145"/>
      </dsp:txXfrm>
    </dsp:sp>
    <dsp:sp modelId="{30EE982A-058D-43B1-8AB5-E382EF887281}">
      <dsp:nvSpPr>
        <dsp:cNvPr id="0" name=""/>
        <dsp:cNvSpPr/>
      </dsp:nvSpPr>
      <dsp:spPr>
        <a:xfrm>
          <a:off x="3232296" y="2703333"/>
          <a:ext cx="281984" cy="28198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67B015-ABDE-40F0-8FC0-2EF92826CD4C}">
      <dsp:nvSpPr>
        <dsp:cNvPr id="0" name=""/>
        <dsp:cNvSpPr/>
      </dsp:nvSpPr>
      <dsp:spPr>
        <a:xfrm>
          <a:off x="3373288" y="2844325"/>
          <a:ext cx="1300263" cy="20512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418" tIns="0" rIns="0" bIns="0" numCol="1" spcCol="1270" anchor="t" anchorCtr="0">
          <a:noAutofit/>
        </a:bodyPr>
        <a:lstStyle/>
        <a:p>
          <a:pPr marL="0" lvl="0" indent="0" algn="l" defTabSz="2889250">
            <a:lnSpc>
              <a:spcPct val="90000"/>
            </a:lnSpc>
            <a:spcBef>
              <a:spcPct val="0"/>
            </a:spcBef>
            <a:spcAft>
              <a:spcPct val="35000"/>
            </a:spcAft>
            <a:buNone/>
          </a:pPr>
          <a:endParaRPr lang="fr-FR" sz="6500" kern="1200" noProof="0" dirty="0">
            <a:solidFill>
              <a:sysClr val="windowText" lastClr="000000">
                <a:hueOff val="0"/>
                <a:satOff val="0"/>
                <a:lumOff val="0"/>
                <a:alphaOff val="0"/>
              </a:sysClr>
            </a:solidFill>
            <a:latin typeface="Calibri" panose="020F0502020204030204"/>
            <a:ea typeface="+mn-ea"/>
            <a:cs typeface="+mn-cs"/>
          </a:endParaRPr>
        </a:p>
      </dsp:txBody>
      <dsp:txXfrm>
        <a:off x="3373288" y="2844325"/>
        <a:ext cx="1300263" cy="2051243"/>
      </dsp:txXfrm>
    </dsp:sp>
    <dsp:sp modelId="{41487F64-3525-4215-A41D-353098C5F3AC}">
      <dsp:nvSpPr>
        <dsp:cNvPr id="0" name=""/>
        <dsp:cNvSpPr/>
      </dsp:nvSpPr>
      <dsp:spPr>
        <a:xfrm>
          <a:off x="4485562" y="1956269"/>
          <a:ext cx="375979" cy="37597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69404D-BFC3-4259-B39A-79B4D3D16711}">
      <dsp:nvSpPr>
        <dsp:cNvPr id="0" name=""/>
        <dsp:cNvSpPr/>
      </dsp:nvSpPr>
      <dsp:spPr>
        <a:xfrm>
          <a:off x="4673551" y="2144259"/>
          <a:ext cx="1511751" cy="2751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224" tIns="0" rIns="0" bIns="0" numCol="1" spcCol="1270" anchor="t" anchorCtr="0">
          <a:noAutofit/>
        </a:bodyPr>
        <a:lstStyle/>
        <a:p>
          <a:pPr marL="0" lvl="0" indent="0" algn="l" defTabSz="2889250">
            <a:lnSpc>
              <a:spcPct val="90000"/>
            </a:lnSpc>
            <a:spcBef>
              <a:spcPct val="0"/>
            </a:spcBef>
            <a:spcAft>
              <a:spcPct val="35000"/>
            </a:spcAft>
            <a:buNone/>
          </a:pPr>
          <a:endParaRPr lang="fr-FR" sz="6500" kern="1200" noProof="0" dirty="0">
            <a:solidFill>
              <a:sysClr val="windowText" lastClr="000000">
                <a:hueOff val="0"/>
                <a:satOff val="0"/>
                <a:lumOff val="0"/>
                <a:alphaOff val="0"/>
              </a:sysClr>
            </a:solidFill>
            <a:latin typeface="Calibri" panose="020F0502020204030204"/>
            <a:ea typeface="+mn-ea"/>
            <a:cs typeface="+mn-cs"/>
          </a:endParaRPr>
        </a:p>
      </dsp:txBody>
      <dsp:txXfrm>
        <a:off x="4673551" y="2144259"/>
        <a:ext cx="1511751" cy="2751309"/>
      </dsp:txXfrm>
    </dsp:sp>
    <dsp:sp modelId="{841877AE-2E21-466D-9371-9CCB26AF44A1}">
      <dsp:nvSpPr>
        <dsp:cNvPr id="0" name=""/>
        <dsp:cNvSpPr/>
      </dsp:nvSpPr>
      <dsp:spPr>
        <a:xfrm>
          <a:off x="5942483" y="1372717"/>
          <a:ext cx="485640" cy="48564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7A3EA0-12A9-4D3C-93C5-57B0DCCB4A87}">
      <dsp:nvSpPr>
        <dsp:cNvPr id="0" name=""/>
        <dsp:cNvSpPr/>
      </dsp:nvSpPr>
      <dsp:spPr>
        <a:xfrm>
          <a:off x="6185303" y="1615537"/>
          <a:ext cx="1566582" cy="3280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331" tIns="0" rIns="0" bIns="0" numCol="1" spcCol="1270" anchor="t" anchorCtr="0">
          <a:noAutofit/>
        </a:bodyPr>
        <a:lstStyle/>
        <a:p>
          <a:pPr marL="0" lvl="0" indent="0" algn="l" defTabSz="2889250">
            <a:lnSpc>
              <a:spcPct val="90000"/>
            </a:lnSpc>
            <a:spcBef>
              <a:spcPct val="0"/>
            </a:spcBef>
            <a:spcAft>
              <a:spcPct val="35000"/>
            </a:spcAft>
            <a:buNone/>
          </a:pPr>
          <a:endParaRPr lang="fr-FR" sz="6500" kern="1200" noProof="0" dirty="0">
            <a:solidFill>
              <a:sysClr val="windowText" lastClr="000000">
                <a:hueOff val="0"/>
                <a:satOff val="0"/>
                <a:lumOff val="0"/>
                <a:alphaOff val="0"/>
              </a:sysClr>
            </a:solidFill>
            <a:latin typeface="Calibri" panose="020F0502020204030204"/>
            <a:ea typeface="+mn-ea"/>
            <a:cs typeface="+mn-cs"/>
          </a:endParaRPr>
        </a:p>
      </dsp:txBody>
      <dsp:txXfrm>
        <a:off x="6185303" y="1615537"/>
        <a:ext cx="1566582" cy="3280031"/>
      </dsp:txXfrm>
    </dsp:sp>
    <dsp:sp modelId="{FE3C74C6-E44B-4364-BA43-D533E93C8DBF}">
      <dsp:nvSpPr>
        <dsp:cNvPr id="0" name=""/>
        <dsp:cNvSpPr/>
      </dsp:nvSpPr>
      <dsp:spPr>
        <a:xfrm>
          <a:off x="7442485" y="983030"/>
          <a:ext cx="618799" cy="618799"/>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2A014B-748A-4AD5-8A77-14D86320DDDA}">
      <dsp:nvSpPr>
        <dsp:cNvPr id="0" name=""/>
        <dsp:cNvSpPr/>
      </dsp:nvSpPr>
      <dsp:spPr>
        <a:xfrm>
          <a:off x="6521625" y="1292430"/>
          <a:ext cx="4027102" cy="36031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27889" tIns="0" rIns="0" bIns="0" numCol="1" spcCol="1270" anchor="t" anchorCtr="0">
          <a:noAutofit/>
        </a:bodyPr>
        <a:lstStyle/>
        <a:p>
          <a:pPr marL="0" lvl="0" indent="0" algn="l" defTabSz="1066800">
            <a:lnSpc>
              <a:spcPct val="90000"/>
            </a:lnSpc>
            <a:spcBef>
              <a:spcPct val="0"/>
            </a:spcBef>
            <a:spcAft>
              <a:spcPct val="35000"/>
            </a:spcAft>
            <a:buNone/>
          </a:pPr>
          <a:endParaRPr lang="fr-FR" sz="2400" b="1" kern="1200" noProof="0" dirty="0">
            <a:solidFill>
              <a:sysClr val="windowText" lastClr="000000">
                <a:hueOff val="0"/>
                <a:satOff val="0"/>
                <a:lumOff val="0"/>
                <a:alphaOff val="0"/>
              </a:sysClr>
            </a:solidFill>
            <a:latin typeface="Calibri" panose="020F0502020204030204"/>
            <a:ea typeface="+mn-ea"/>
            <a:cs typeface="+mn-cs"/>
          </a:endParaRPr>
        </a:p>
        <a:p>
          <a:pPr marL="0" lvl="0" indent="0" algn="l" defTabSz="1066800">
            <a:lnSpc>
              <a:spcPct val="90000"/>
            </a:lnSpc>
            <a:spcBef>
              <a:spcPct val="0"/>
            </a:spcBef>
            <a:spcAft>
              <a:spcPct val="35000"/>
            </a:spcAft>
            <a:buNone/>
          </a:pPr>
          <a:r>
            <a:rPr lang="fr-FR" sz="2400" b="1" kern="1200" noProof="0" dirty="0">
              <a:solidFill>
                <a:sysClr val="windowText" lastClr="000000">
                  <a:hueOff val="0"/>
                  <a:satOff val="0"/>
                  <a:lumOff val="0"/>
                  <a:alphaOff val="0"/>
                </a:sysClr>
              </a:solidFill>
              <a:latin typeface="Calibri" panose="020F0502020204030204"/>
              <a:ea typeface="+mn-ea"/>
              <a:cs typeface="+mn-cs"/>
            </a:rPr>
            <a:t>CSR 2493 (2019)</a:t>
          </a:r>
          <a:endParaRPr lang="fr-FR" sz="2000" kern="1200" noProof="0" dirty="0">
            <a:latin typeface="Calibri" panose="020F0502020204030204"/>
            <a:ea typeface="+mn-ea"/>
            <a:cs typeface="+mn-cs"/>
          </a:endParaRPr>
        </a:p>
        <a:p>
          <a:pPr marL="0" lvl="0" indent="0" algn="l" defTabSz="1066800" rtl="0">
            <a:lnSpc>
              <a:spcPct val="90000"/>
            </a:lnSpc>
            <a:spcBef>
              <a:spcPct val="0"/>
            </a:spcBef>
            <a:spcAft>
              <a:spcPct val="35000"/>
            </a:spcAft>
            <a:buNone/>
          </a:pPr>
          <a:r>
            <a:rPr lang="fr-FR" sz="2000" kern="1200" noProof="0" dirty="0">
              <a:latin typeface="Calibri" panose="020F0502020204030204"/>
              <a:ea typeface="+mn-ea"/>
              <a:cs typeface="+mn-cs"/>
            </a:rPr>
            <a:t>Exhorte les parties en conflit à mettre fin à la violence sexuelle</a:t>
          </a:r>
        </a:p>
        <a:p>
          <a:pPr marL="0" lvl="0" indent="0" algn="l" defTabSz="1066800">
            <a:lnSpc>
              <a:spcPct val="90000"/>
            </a:lnSpc>
            <a:spcBef>
              <a:spcPct val="0"/>
            </a:spcBef>
            <a:spcAft>
              <a:spcPct val="35000"/>
            </a:spcAft>
            <a:buNone/>
          </a:pPr>
          <a:endParaRPr lang="fr-FR" sz="2000" kern="1200" noProof="0" dirty="0">
            <a:solidFill>
              <a:sysClr val="windowText" lastClr="000000">
                <a:hueOff val="0"/>
                <a:satOff val="0"/>
                <a:lumOff val="0"/>
                <a:alphaOff val="0"/>
              </a:sysClr>
            </a:solidFill>
            <a:latin typeface="Calibri" panose="020F0502020204030204"/>
            <a:ea typeface="+mn-ea"/>
            <a:cs typeface="+mn-cs"/>
          </a:endParaRPr>
        </a:p>
      </dsp:txBody>
      <dsp:txXfrm>
        <a:off x="6521625" y="1292430"/>
        <a:ext cx="4027102" cy="3603138"/>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A917AA-8EC0-46D4-B4C4-8154F177056B}" type="datetimeFigureOut">
              <a:rPr lang="en-US" smtClean="0"/>
              <a:t>8/29/2025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186B72-DA94-4441-AAD7-0E66ED2025A1}" type="slidenum">
              <a:rPr lang="en-US" smtClean="0"/>
              <a:t>‹N°›</a:t>
            </a:fld>
            <a:endParaRPr lang="en-US" dirty="0"/>
          </a:p>
        </p:txBody>
      </p:sp>
    </p:spTree>
    <p:extLst>
      <p:ext uri="{BB962C8B-B14F-4D97-AF65-F5344CB8AC3E}">
        <p14:creationId xmlns:p14="http://schemas.microsoft.com/office/powerpoint/2010/main" val="2401958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1" i="0" dirty="0">
                <a:solidFill>
                  <a:srgbClr val="424242"/>
                </a:solidFill>
                <a:effectLst/>
                <a:latin typeface="Segoe Sans"/>
              </a:rPr>
              <a:t>Message clé : Présenter les objectifs d’apprentissage</a:t>
            </a:r>
          </a:p>
          <a:p>
            <a:pPr algn="l">
              <a:spcBef>
                <a:spcPts val="600"/>
              </a:spcBef>
              <a:spcAft>
                <a:spcPts val="300"/>
              </a:spcAft>
              <a:buNone/>
            </a:pPr>
            <a:r>
              <a:rPr lang="fr-FR" b="0" i="0" dirty="0">
                <a:solidFill>
                  <a:srgbClr val="424242"/>
                </a:solidFill>
                <a:effectLst/>
                <a:latin typeface="Segoe Sans"/>
              </a:rPr>
              <a:t>Cette présentation constitue une révision des notions que les </a:t>
            </a:r>
            <a:r>
              <a:rPr lang="fr-FR" b="0" i="0" dirty="0" err="1">
                <a:solidFill>
                  <a:srgbClr val="424242"/>
                </a:solidFill>
                <a:effectLst/>
                <a:latin typeface="Segoe Sans"/>
              </a:rPr>
              <a:t>participant·e·s</a:t>
            </a:r>
            <a:r>
              <a:rPr lang="fr-FR" b="0" i="0" dirty="0">
                <a:solidFill>
                  <a:srgbClr val="424242"/>
                </a:solidFill>
                <a:effectLst/>
                <a:latin typeface="Segoe Sans"/>
              </a:rPr>
              <a:t> ont déjà abordées au cours de cette formation.</a:t>
            </a:r>
          </a:p>
          <a:p>
            <a:pPr>
              <a:spcBef>
                <a:spcPts val="600"/>
              </a:spcBef>
              <a:spcAft>
                <a:spcPts val="300"/>
              </a:spcAft>
            </a:pPr>
            <a:endParaRPr lang="fr-FR" dirty="0">
              <a:solidFill>
                <a:srgbClr val="424242"/>
              </a:solidFill>
              <a:latin typeface="Segoe Sans"/>
            </a:endParaRPr>
          </a:p>
          <a:p>
            <a:pPr>
              <a:spcBef>
                <a:spcPts val="600"/>
              </a:spcBef>
              <a:spcAft>
                <a:spcPts val="300"/>
              </a:spcAft>
            </a:pPr>
            <a:r>
              <a:rPr lang="fr-FR" b="1" i="0" dirty="0">
                <a:solidFill>
                  <a:srgbClr val="424242"/>
                </a:solidFill>
                <a:effectLst/>
                <a:latin typeface="Segoe Sans"/>
              </a:rPr>
              <a:t>Bonjour à toutes et à tous.</a:t>
            </a:r>
            <a:r>
              <a:rPr lang="fr-FR" b="1" dirty="0">
                <a:solidFill>
                  <a:srgbClr val="424242"/>
                </a:solidFill>
                <a:latin typeface="Segoe Sans"/>
              </a:rPr>
              <a:t> </a:t>
            </a:r>
            <a:r>
              <a:rPr lang="fr-FR" b="0" i="0" dirty="0">
                <a:solidFill>
                  <a:srgbClr val="424242"/>
                </a:solidFill>
                <a:effectLst/>
                <a:latin typeface="Segoe Sans"/>
              </a:rPr>
              <a:t>Nous allons maintenant revoir ce que nous avons appris sur la notion de genre et discuter de la manière dont elle s’applique au travail des composantes militaires.</a:t>
            </a:r>
          </a:p>
          <a:p>
            <a:pPr>
              <a:spcBef>
                <a:spcPts val="600"/>
              </a:spcBef>
              <a:spcAft>
                <a:spcPts val="300"/>
              </a:spcAft>
            </a:pPr>
            <a:endParaRPr lang="fr-FR" dirty="0">
              <a:solidFill>
                <a:srgbClr val="424242"/>
              </a:solidFill>
              <a:latin typeface="Segoe Sans"/>
            </a:endParaRPr>
          </a:p>
          <a:p>
            <a:pPr>
              <a:spcBef>
                <a:spcPts val="600"/>
              </a:spcBef>
              <a:spcAft>
                <a:spcPts val="300"/>
              </a:spcAft>
            </a:pPr>
            <a:r>
              <a:rPr lang="fr-FR" b="0" i="0" dirty="0">
                <a:solidFill>
                  <a:srgbClr val="424242"/>
                </a:solidFill>
                <a:effectLst/>
                <a:latin typeface="Segoe Sans"/>
              </a:rPr>
              <a:t>Les </a:t>
            </a:r>
            <a:r>
              <a:rPr lang="fr-FR" dirty="0">
                <a:solidFill>
                  <a:srgbClr val="424242"/>
                </a:solidFill>
                <a:latin typeface="Segoe Sans"/>
              </a:rPr>
              <a:t>principaux</a:t>
            </a:r>
            <a:r>
              <a:rPr lang="fr-FR" b="0" i="0" dirty="0">
                <a:solidFill>
                  <a:srgbClr val="424242"/>
                </a:solidFill>
                <a:effectLst/>
                <a:latin typeface="Segoe Sans"/>
              </a:rPr>
              <a:t> </a:t>
            </a:r>
            <a:r>
              <a:rPr lang="fr-FR" dirty="0">
                <a:solidFill>
                  <a:srgbClr val="424242"/>
                </a:solidFill>
                <a:latin typeface="Segoe Sans"/>
              </a:rPr>
              <a:t>objectifs de</a:t>
            </a:r>
            <a:r>
              <a:rPr lang="fr-FR" b="0" i="0" dirty="0">
                <a:solidFill>
                  <a:srgbClr val="424242"/>
                </a:solidFill>
                <a:effectLst/>
                <a:latin typeface="Segoe Sans"/>
              </a:rPr>
              <a:t> cette brève présentation sont</a:t>
            </a:r>
            <a:r>
              <a:rPr lang="fr-FR" dirty="0">
                <a:solidFill>
                  <a:srgbClr val="424242"/>
                </a:solidFill>
                <a:latin typeface="Segoe Sans"/>
              </a:rPr>
              <a:t> de rafraîchir vos connaissances relatives au genre et de vous rappeler en quoi cette dimension est liée à votre travail au sein de la composante militaire des opérations de paix.</a:t>
            </a:r>
          </a:p>
          <a:p>
            <a:pPr>
              <a:spcBef>
                <a:spcPts val="600"/>
              </a:spcBef>
              <a:spcAft>
                <a:spcPts val="300"/>
              </a:spcAft>
            </a:pPr>
            <a:endParaRPr lang="fr-FR" b="1" dirty="0">
              <a:solidFill>
                <a:srgbClr val="424242"/>
              </a:solidFill>
              <a:latin typeface="Segoe Sans"/>
            </a:endParaRPr>
          </a:p>
          <a:p>
            <a:pPr>
              <a:spcBef>
                <a:spcPts val="600"/>
              </a:spcBef>
              <a:spcAft>
                <a:spcPts val="300"/>
              </a:spcAft>
            </a:pPr>
            <a:r>
              <a:rPr lang="fr-FR" dirty="0">
                <a:solidFill>
                  <a:srgbClr val="424242"/>
                </a:solidFill>
                <a:latin typeface="Segoe Sans"/>
              </a:rPr>
              <a:t>Tout d'abord, nous allons revoir</a:t>
            </a:r>
            <a:r>
              <a:rPr lang="fr-FR" i="0" dirty="0">
                <a:solidFill>
                  <a:srgbClr val="424242"/>
                </a:solidFill>
                <a:effectLst/>
                <a:latin typeface="Segoe Sans"/>
              </a:rPr>
              <a:t> les définitions clés ainsi que le cadre politique de l’Agenda Femmes, Paix et Sécurité.</a:t>
            </a:r>
            <a:endParaRPr lang="fr-FR"/>
          </a:p>
          <a:p>
            <a:pPr>
              <a:spcBef>
                <a:spcPts val="300"/>
              </a:spcBef>
              <a:spcAft>
                <a:spcPts val="300"/>
              </a:spcAft>
            </a:pPr>
            <a:r>
              <a:rPr lang="fr-FR" dirty="0">
                <a:solidFill>
                  <a:srgbClr val="424242"/>
                </a:solidFill>
                <a:latin typeface="Segoe Sans"/>
              </a:rPr>
              <a:t>Ensuite, nous identifierons</a:t>
            </a:r>
            <a:r>
              <a:rPr lang="fr-FR" i="0" dirty="0">
                <a:solidFill>
                  <a:srgbClr val="424242"/>
                </a:solidFill>
                <a:effectLst/>
                <a:latin typeface="Segoe Sans"/>
              </a:rPr>
              <a:t> </a:t>
            </a:r>
            <a:r>
              <a:rPr lang="fr-FR" dirty="0">
                <a:solidFill>
                  <a:srgbClr val="424242"/>
                </a:solidFill>
                <a:latin typeface="Segoe Sans"/>
              </a:rPr>
              <a:t>pourquoi il est important </a:t>
            </a:r>
            <a:r>
              <a:rPr lang="fr-FR" i="0" dirty="0">
                <a:solidFill>
                  <a:srgbClr val="424242"/>
                </a:solidFill>
                <a:effectLst/>
                <a:latin typeface="Segoe Sans"/>
              </a:rPr>
              <a:t>d’ad</a:t>
            </a:r>
            <a:r>
              <a:rPr lang="fr-FR" b="0" i="0" dirty="0">
                <a:solidFill>
                  <a:srgbClr val="424242"/>
                </a:solidFill>
                <a:effectLst/>
                <a:latin typeface="Segoe Sans"/>
              </a:rPr>
              <a:t>opter une approche sensible au genre dans </a:t>
            </a:r>
            <a:r>
              <a:rPr lang="fr-FR" dirty="0">
                <a:solidFill>
                  <a:srgbClr val="424242"/>
                </a:solidFill>
                <a:latin typeface="Segoe Sans"/>
              </a:rPr>
              <a:t>le travail des composantes militaires</a:t>
            </a:r>
            <a:r>
              <a:rPr lang="fr-FR" b="0" i="0" dirty="0">
                <a:solidFill>
                  <a:srgbClr val="424242"/>
                </a:solidFill>
                <a:effectLst/>
                <a:latin typeface="Segoe Sans"/>
              </a:rPr>
              <a:t>.</a:t>
            </a:r>
          </a:p>
          <a:p>
            <a:pPr>
              <a:spcBef>
                <a:spcPts val="300"/>
              </a:spcBef>
              <a:spcAft>
                <a:spcPts val="300"/>
              </a:spcAft>
            </a:pPr>
            <a:endParaRPr lang="fr-FR" dirty="0">
              <a:solidFill>
                <a:srgbClr val="424242"/>
              </a:solidFill>
              <a:latin typeface="Segoe Sans"/>
            </a:endParaRPr>
          </a:p>
          <a:p>
            <a:pPr>
              <a:spcBef>
                <a:spcPts val="300"/>
              </a:spcBef>
              <a:spcAft>
                <a:spcPts val="300"/>
              </a:spcAft>
            </a:pPr>
            <a:r>
              <a:rPr lang="fr-FR" dirty="0">
                <a:solidFill>
                  <a:srgbClr val="424242"/>
                </a:solidFill>
                <a:latin typeface="Segoe Sans"/>
              </a:rPr>
              <a:t>Finalement, nous déterminerons</a:t>
            </a:r>
            <a:r>
              <a:rPr lang="fr-FR" i="0" dirty="0">
                <a:solidFill>
                  <a:srgbClr val="424242"/>
                </a:solidFill>
                <a:effectLst/>
                <a:latin typeface="Segoe Sans"/>
              </a:rPr>
              <a:t> comment intégrer les considérations de genre dans vos activités quotidiennes.</a:t>
            </a:r>
          </a:p>
          <a:p>
            <a:pPr algn="l">
              <a:spcBef>
                <a:spcPts val="600"/>
              </a:spcBef>
              <a:spcAft>
                <a:spcPts val="300"/>
              </a:spcAft>
            </a:pPr>
            <a:r>
              <a:rPr lang="fr-FR" b="0" i="0" dirty="0">
                <a:solidFill>
                  <a:srgbClr val="424242"/>
                </a:solidFill>
                <a:effectLst/>
                <a:latin typeface="Segoe Sans"/>
              </a:rPr>
              <a:t>Vous avez déjà abordé la majorité de ces éléments lors de la première partie de la formation. Cette session a donc pour but principal de servir de </a:t>
            </a:r>
            <a:r>
              <a:rPr lang="fr-FR" b="1" i="0" dirty="0">
                <a:solidFill>
                  <a:srgbClr val="424242"/>
                </a:solidFill>
                <a:effectLst/>
                <a:latin typeface="Segoe Sans"/>
              </a:rPr>
              <a:t>rappel</a:t>
            </a:r>
            <a:r>
              <a:rPr lang="fr-FR" b="0" i="0" dirty="0">
                <a:solidFill>
                  <a:srgbClr val="424242"/>
                </a:solidFill>
                <a:effectLst/>
                <a:latin typeface="Segoe Sans"/>
              </a:rPr>
              <a:t>.</a:t>
            </a:r>
          </a:p>
          <a:p>
            <a:endParaRPr lang="en-US" dirty="0"/>
          </a:p>
        </p:txBody>
      </p:sp>
      <p:sp>
        <p:nvSpPr>
          <p:cNvPr id="4" name="Slide Number Placeholder 3"/>
          <p:cNvSpPr>
            <a:spLocks noGrp="1"/>
          </p:cNvSpPr>
          <p:nvPr>
            <p:ph type="sldNum" sz="quarter" idx="5"/>
          </p:nvPr>
        </p:nvSpPr>
        <p:spPr/>
        <p:txBody>
          <a:bodyPr/>
          <a:lstStyle/>
          <a:p>
            <a:fld id="{6F186B72-DA94-4441-AAD7-0E66ED2025A1}" type="slidenum">
              <a:rPr lang="en-US" smtClean="0"/>
              <a:t>2</a:t>
            </a:fld>
            <a:endParaRPr lang="en-US"/>
          </a:p>
        </p:txBody>
      </p:sp>
    </p:spTree>
    <p:extLst>
      <p:ext uri="{BB962C8B-B14F-4D97-AF65-F5344CB8AC3E}">
        <p14:creationId xmlns:p14="http://schemas.microsoft.com/office/powerpoint/2010/main" val="2421589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0" i="0" dirty="0">
                <a:solidFill>
                  <a:srgbClr val="424242"/>
                </a:solidFill>
                <a:effectLst/>
                <a:latin typeface="Segoe Sans"/>
              </a:rPr>
              <a:t>Message clé : Le sexe est une constante biologique, tandis que le genre est une construction sociale</a:t>
            </a:r>
          </a:p>
          <a:p>
            <a:pPr>
              <a:lnSpc>
                <a:spcPts val="2100"/>
              </a:lnSpc>
              <a:spcBef>
                <a:spcPts val="975"/>
              </a:spcBef>
              <a:spcAft>
                <a:spcPts val="225"/>
              </a:spcAft>
            </a:pPr>
            <a:endParaRPr lang="fr-FR"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Commençons par parler des différences entre le sexe et le genre. Est-ce que quelqu’un peut me dire ce que signifie « sexe » et ce que signifie « genre » ?</a:t>
            </a:r>
          </a:p>
          <a:p>
            <a:pPr>
              <a:spcBef>
                <a:spcPts val="600"/>
              </a:spcBef>
              <a:spcAft>
                <a:spcPts val="300"/>
              </a:spcAft>
            </a:pPr>
            <a:endParaRPr lang="fr-FR" dirty="0">
              <a:solidFill>
                <a:srgbClr val="424242"/>
              </a:solidFill>
              <a:latin typeface="Segoe Sans"/>
            </a:endParaRPr>
          </a:p>
          <a:p>
            <a:pPr algn="l">
              <a:spcBef>
                <a:spcPts val="600"/>
              </a:spcBef>
              <a:spcAft>
                <a:spcPts val="300"/>
              </a:spcAft>
              <a:buNone/>
            </a:pPr>
            <a:r>
              <a:rPr lang="fr-FR" b="0" i="1" dirty="0">
                <a:solidFill>
                  <a:srgbClr val="424242"/>
                </a:solidFill>
                <a:effectLst/>
                <a:latin typeface="Segoe Sans"/>
              </a:rPr>
              <a:t>(Invitez les participants à donner leurs définitions et notez les mots-clés sur un tableau sous les colonnes « sexe » et « genre ». Le message principal ici est de souligner que le sexe est une constante biologique, tandis que le genre est une construction sociale.)</a:t>
            </a:r>
            <a:endParaRPr lang="fr-FR" b="0" i="0" dirty="0">
              <a:solidFill>
                <a:srgbClr val="424242"/>
              </a:solidFill>
              <a:effectLst/>
              <a:latin typeface="Segoe Sans"/>
            </a:endParaRPr>
          </a:p>
          <a:p>
            <a:pPr>
              <a:spcBef>
                <a:spcPts val="600"/>
              </a:spcBef>
              <a:spcAft>
                <a:spcPts val="300"/>
              </a:spcAft>
            </a:pPr>
            <a:endParaRPr lang="fr-FR" i="1"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Vous avez identifié les mots-clés associés à ces deux termes :</a:t>
            </a:r>
          </a:p>
          <a:p>
            <a:pPr algn="l">
              <a:spcBef>
                <a:spcPts val="300"/>
              </a:spcBef>
              <a:spcAft>
                <a:spcPts val="300"/>
              </a:spcAft>
              <a:buFont typeface="Arial" panose="020B0604020202020204" pitchFamily="34" charset="0"/>
              <a:buChar char="•"/>
            </a:pPr>
            <a:r>
              <a:rPr lang="fr-FR" b="0" i="0" dirty="0">
                <a:solidFill>
                  <a:srgbClr val="424242"/>
                </a:solidFill>
                <a:effectLst/>
                <a:latin typeface="Segoe Sans"/>
              </a:rPr>
              <a:t>Rappelez-vous que le « sexe » est biologiquement déterminé et constant : c’est la réalité physique d’être un homme ou une femme.</a:t>
            </a:r>
          </a:p>
          <a:p>
            <a:pPr algn="l">
              <a:spcBef>
                <a:spcPts val="300"/>
              </a:spcBef>
              <a:spcAft>
                <a:spcPts val="300"/>
              </a:spcAft>
              <a:buFont typeface="Arial" panose="020B0604020202020204" pitchFamily="34" charset="0"/>
              <a:buChar char="•"/>
            </a:pPr>
            <a:r>
              <a:rPr lang="fr-FR" b="0" i="0" dirty="0">
                <a:solidFill>
                  <a:srgbClr val="424242"/>
                </a:solidFill>
                <a:effectLst/>
                <a:latin typeface="Segoe Sans"/>
              </a:rPr>
              <a:t>En revanche, le « genre » fait référence à la construction sociale du fait d’être un homme ou une femme, et non à la réalité physique. Les normes de genre varient d’un pays à l’autre, d’une région à l’autre, et peuvent évoluer avec le temps.</a:t>
            </a:r>
          </a:p>
          <a:p>
            <a:endParaRPr lang="en-US" b="0" dirty="0"/>
          </a:p>
        </p:txBody>
      </p:sp>
      <p:sp>
        <p:nvSpPr>
          <p:cNvPr id="4" name="Slide Number Placeholder 3"/>
          <p:cNvSpPr>
            <a:spLocks noGrp="1"/>
          </p:cNvSpPr>
          <p:nvPr>
            <p:ph type="sldNum" sz="quarter" idx="5"/>
          </p:nvPr>
        </p:nvSpPr>
        <p:spPr/>
        <p:txBody>
          <a:bodyPr/>
          <a:lstStyle/>
          <a:p>
            <a:fld id="{6F186B72-DA94-4441-AAD7-0E66ED2025A1}" type="slidenum">
              <a:rPr lang="en-US" smtClean="0"/>
              <a:t>3</a:t>
            </a:fld>
            <a:endParaRPr lang="en-US"/>
          </a:p>
        </p:txBody>
      </p:sp>
    </p:spTree>
    <p:extLst>
      <p:ext uri="{BB962C8B-B14F-4D97-AF65-F5344CB8AC3E}">
        <p14:creationId xmlns:p14="http://schemas.microsoft.com/office/powerpoint/2010/main" val="1612558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Message </a:t>
            </a:r>
            <a:r>
              <a:rPr lang="en-US" dirty="0" err="1"/>
              <a:t>clé</a:t>
            </a:r>
            <a:r>
              <a:rPr lang="en-US" b="0" dirty="0"/>
              <a:t>: </a:t>
            </a:r>
            <a:r>
              <a:rPr lang="en-US" dirty="0"/>
              <a:t>faire </a:t>
            </a:r>
            <a:r>
              <a:rPr lang="en-US" dirty="0" err="1"/>
              <a:t>référence</a:t>
            </a:r>
            <a:r>
              <a:rPr lang="en-US" dirty="0"/>
              <a:t> à </a:t>
            </a:r>
            <a:r>
              <a:rPr lang="en-US" b="0" dirty="0"/>
              <a:t>la </a:t>
            </a:r>
            <a:r>
              <a:rPr lang="en-US" dirty="0" err="1"/>
              <a:t>résolution</a:t>
            </a:r>
            <a:r>
              <a:rPr lang="en-US" b="0" dirty="0"/>
              <a:t> 1325 du Conseil de </a:t>
            </a:r>
            <a:r>
              <a:rPr lang="en-US" dirty="0"/>
              <a:t>Sécurité</a:t>
            </a:r>
            <a:r>
              <a:rPr lang="en-US" b="0" dirty="0"/>
              <a:t> et </a:t>
            </a:r>
            <a:r>
              <a:rPr lang="en-US" dirty="0"/>
              <a:t>à </a:t>
            </a:r>
            <a:r>
              <a:rPr lang="en-US" b="0" dirty="0"/>
              <a:t>la manière </a:t>
            </a:r>
            <a:r>
              <a:rPr lang="en-US" dirty="0" err="1"/>
              <a:t>dont</a:t>
            </a:r>
            <a:r>
              <a:rPr lang="en-US" b="0" dirty="0"/>
              <a:t> </a:t>
            </a:r>
            <a:r>
              <a:rPr lang="en-US" b="0" dirty="0" err="1"/>
              <a:t>elle</a:t>
            </a:r>
            <a:r>
              <a:rPr lang="en-US" b="0" dirty="0"/>
              <a:t> a </a:t>
            </a:r>
            <a:r>
              <a:rPr lang="en-US" dirty="0" err="1"/>
              <a:t>déclenché</a:t>
            </a:r>
            <a:r>
              <a:rPr lang="en-US" b="0" dirty="0"/>
              <a:t> </a:t>
            </a:r>
            <a:r>
              <a:rPr lang="en-US" dirty="0" err="1"/>
              <a:t>une</a:t>
            </a:r>
            <a:r>
              <a:rPr lang="en-US" dirty="0"/>
              <a:t> </a:t>
            </a:r>
            <a:r>
              <a:rPr lang="en-US" dirty="0" err="1"/>
              <a:t>série</a:t>
            </a:r>
            <a:r>
              <a:rPr lang="en-US" dirty="0"/>
              <a:t> de </a:t>
            </a:r>
            <a:r>
              <a:rPr lang="en-US" dirty="0" err="1"/>
              <a:t>résolutions</a:t>
            </a:r>
            <a:r>
              <a:rPr lang="en-US" b="0" dirty="0"/>
              <a:t> </a:t>
            </a:r>
            <a:r>
              <a:rPr lang="en-US" b="0" dirty="0" err="1"/>
              <a:t>connexes</a:t>
            </a:r>
            <a:r>
              <a:rPr lang="en-US" b="0" dirty="0"/>
              <a:t>. Cette </a:t>
            </a:r>
            <a:r>
              <a:rPr lang="en-US" dirty="0"/>
              <a:t>diapositive </a:t>
            </a:r>
            <a:r>
              <a:rPr lang="en-US" dirty="0" err="1"/>
              <a:t>mentionne</a:t>
            </a:r>
            <a:r>
              <a:rPr lang="en-US" b="0" dirty="0"/>
              <a:t> la </a:t>
            </a:r>
            <a:r>
              <a:rPr lang="en-US" dirty="0"/>
              <a:t>première</a:t>
            </a:r>
            <a:r>
              <a:rPr lang="en-US" b="0" dirty="0"/>
              <a:t> et la </a:t>
            </a:r>
            <a:r>
              <a:rPr lang="en-US" dirty="0" err="1"/>
              <a:t>dernière</a:t>
            </a:r>
            <a:r>
              <a:rPr lang="en-US" b="0" dirty="0"/>
              <a:t> </a:t>
            </a:r>
            <a:r>
              <a:rPr lang="en-US" dirty="0" err="1"/>
              <a:t>résolutions</a:t>
            </a:r>
            <a:r>
              <a:rPr lang="en-US" b="0" dirty="0"/>
              <a:t> </a:t>
            </a:r>
            <a:r>
              <a:rPr lang="en-US" dirty="0"/>
              <a:t>de </a:t>
            </a:r>
            <a:r>
              <a:rPr lang="en-US" dirty="0" err="1"/>
              <a:t>l'Agenda</a:t>
            </a:r>
            <a:r>
              <a:rPr lang="en-US" dirty="0"/>
              <a:t> </a:t>
            </a:r>
            <a:r>
              <a:rPr lang="en-US" b="0" dirty="0"/>
              <a:t>Femmes, Paix et </a:t>
            </a:r>
            <a:r>
              <a:rPr lang="en-US" dirty="0"/>
              <a:t>Sécurité. </a:t>
            </a:r>
            <a:r>
              <a:rPr lang="en-US" b="0" dirty="0"/>
              <a:t>(</a:t>
            </a:r>
            <a:r>
              <a:rPr lang="en-US" b="0" i="1" dirty="0"/>
              <a:t>Clicker pour </a:t>
            </a:r>
            <a:r>
              <a:rPr lang="en-US" b="0" i="1" dirty="0" err="1"/>
              <a:t>qu’une</a:t>
            </a:r>
            <a:r>
              <a:rPr lang="en-US" b="0" i="1" dirty="0"/>
              <a:t> image </a:t>
            </a:r>
            <a:r>
              <a:rPr lang="en-US" b="0" i="1" dirty="0" err="1"/>
              <a:t>apparaisse</a:t>
            </a:r>
            <a:r>
              <a:rPr lang="en-US" i="1" dirty="0"/>
              <a:t>.</a:t>
            </a:r>
            <a:r>
              <a:rPr lang="en-US" dirty="0"/>
              <a:t>)</a:t>
            </a:r>
            <a:endParaRPr lang="en-US" b="0" dirty="0"/>
          </a:p>
          <a:p>
            <a:pPr>
              <a:defRPr/>
            </a:pPr>
            <a:endParaRPr lang="en-US" dirty="0"/>
          </a:p>
          <a:p>
            <a:pPr>
              <a:defRPr/>
            </a:pPr>
            <a:r>
              <a:rPr lang="en-US" b="0" dirty="0"/>
              <a:t>La </a:t>
            </a:r>
            <a:r>
              <a:rPr lang="en-US" dirty="0" err="1"/>
              <a:t>Résolution</a:t>
            </a:r>
            <a:r>
              <a:rPr lang="en-US" b="0" dirty="0"/>
              <a:t> 1325 de </a:t>
            </a:r>
            <a:r>
              <a:rPr lang="en-US" dirty="0" err="1"/>
              <a:t>l'an</a:t>
            </a:r>
            <a:r>
              <a:rPr lang="en-US" dirty="0"/>
              <a:t> 2000,</a:t>
            </a:r>
            <a:r>
              <a:rPr lang="en-US" b="0" dirty="0"/>
              <a:t> </a:t>
            </a:r>
            <a:r>
              <a:rPr lang="en-US" b="0" dirty="0" err="1"/>
              <a:t>fut</a:t>
            </a:r>
            <a:r>
              <a:rPr lang="en-US" b="0" dirty="0"/>
              <a:t> la </a:t>
            </a:r>
            <a:r>
              <a:rPr lang="en-US" dirty="0"/>
              <a:t>première</a:t>
            </a:r>
            <a:r>
              <a:rPr lang="en-US" b="0" dirty="0"/>
              <a:t> </a:t>
            </a:r>
            <a:r>
              <a:rPr lang="en-US" dirty="0" err="1"/>
              <a:t>résolution</a:t>
            </a:r>
            <a:r>
              <a:rPr lang="en-US" b="0" dirty="0"/>
              <a:t> </a:t>
            </a:r>
            <a:r>
              <a:rPr lang="en-US" dirty="0"/>
              <a:t>du Conseil de Sécurité qui a </a:t>
            </a:r>
            <a:r>
              <a:rPr lang="en-US" dirty="0" err="1"/>
              <a:t>reconnu</a:t>
            </a:r>
            <a:r>
              <a:rPr lang="en-US" b="0" dirty="0"/>
              <a:t> </a:t>
            </a:r>
            <a:r>
              <a:rPr lang="en-US" dirty="0"/>
              <a:t>le </a:t>
            </a:r>
            <a:r>
              <a:rPr lang="en-US" dirty="0" err="1"/>
              <a:t>différent</a:t>
            </a:r>
            <a:r>
              <a:rPr lang="en-US" dirty="0"/>
              <a:t> impact</a:t>
            </a:r>
            <a:r>
              <a:rPr lang="en-US" b="0" dirty="0"/>
              <a:t> des </a:t>
            </a:r>
            <a:r>
              <a:rPr lang="en-US" b="0" dirty="0" err="1"/>
              <a:t>conflits</a:t>
            </a:r>
            <a:r>
              <a:rPr lang="en-US" b="0" dirty="0"/>
              <a:t> sur les hommes, les femmes, les garcons</a:t>
            </a:r>
            <a:r>
              <a:rPr lang="en-US" dirty="0"/>
              <a:t> et</a:t>
            </a:r>
            <a:r>
              <a:rPr lang="en-US" b="0" dirty="0"/>
              <a:t> les filles. Elle </a:t>
            </a:r>
            <a:r>
              <a:rPr lang="en-US" dirty="0" err="1"/>
              <a:t>reconnaît</a:t>
            </a:r>
            <a:r>
              <a:rPr lang="en-US" b="0" dirty="0"/>
              <a:t> </a:t>
            </a:r>
            <a:r>
              <a:rPr lang="en-US" b="0" dirty="0" err="1"/>
              <a:t>l’importance</a:t>
            </a:r>
            <a:r>
              <a:rPr lang="en-US" b="0" dirty="0"/>
              <a:t> de </a:t>
            </a:r>
            <a:r>
              <a:rPr lang="fr-FR" sz="1200" b="0" noProof="0" dirty="0">
                <a:solidFill>
                  <a:sysClr val="windowText" lastClr="000000">
                    <a:hueOff val="0"/>
                    <a:satOff val="0"/>
                    <a:lumOff val="0"/>
                    <a:alphaOff val="0"/>
                  </a:sysClr>
                </a:solidFill>
                <a:latin typeface="Calibri" panose="020F0502020204030204"/>
                <a:ea typeface="+mn-ea"/>
                <a:cs typeface="+mn-cs"/>
              </a:rPr>
              <a:t>la contribution des femmes </a:t>
            </a:r>
            <a:r>
              <a:rPr lang="fr-FR" dirty="0">
                <a:solidFill>
                  <a:sysClr val="windowText" lastClr="000000">
                    <a:hueOff val="0"/>
                    <a:satOff val="0"/>
                    <a:lumOff val="0"/>
                    <a:alphaOff val="0"/>
                  </a:sysClr>
                </a:solidFill>
                <a:latin typeface="Calibri" panose="020F0502020204030204"/>
              </a:rPr>
              <a:t>dans </a:t>
            </a:r>
            <a:r>
              <a:rPr lang="fr-FR" sz="1200" b="0" noProof="0" dirty="0">
                <a:solidFill>
                  <a:sysClr val="windowText" lastClr="000000">
                    <a:hueOff val="0"/>
                    <a:satOff val="0"/>
                    <a:lumOff val="0"/>
                    <a:alphaOff val="0"/>
                  </a:sysClr>
                </a:solidFill>
                <a:latin typeface="Calibri" panose="020F0502020204030204"/>
                <a:ea typeface="+mn-ea"/>
                <a:cs typeface="+mn-cs"/>
              </a:rPr>
              <a:t>la prévention et la résolution </a:t>
            </a:r>
            <a:r>
              <a:rPr lang="fr-FR" dirty="0">
                <a:solidFill>
                  <a:sysClr val="windowText" lastClr="000000">
                    <a:hueOff val="0"/>
                    <a:satOff val="0"/>
                    <a:lumOff val="0"/>
                    <a:alphaOff val="0"/>
                  </a:sysClr>
                </a:solidFill>
                <a:latin typeface="Calibri" panose="020F0502020204030204"/>
              </a:rPr>
              <a:t>des </a:t>
            </a:r>
            <a:r>
              <a:rPr lang="fr-FR" sz="1200" b="0" noProof="0" dirty="0">
                <a:solidFill>
                  <a:sysClr val="windowText" lastClr="000000">
                    <a:hueOff val="0"/>
                    <a:satOff val="0"/>
                    <a:lumOff val="0"/>
                    <a:alphaOff val="0"/>
                  </a:sysClr>
                </a:solidFill>
                <a:latin typeface="Calibri" panose="020F0502020204030204"/>
                <a:ea typeface="+mn-ea"/>
                <a:cs typeface="+mn-cs"/>
              </a:rPr>
              <a:t>conflits.</a:t>
            </a:r>
            <a:endParaRPr lang="fr-FR" sz="1200" b="0" noProof="0" dirty="0">
              <a:solidFill>
                <a:sysClr val="windowText" lastClr="000000">
                  <a:hueOff val="0"/>
                  <a:satOff val="0"/>
                  <a:lumOff val="0"/>
                  <a:alphaOff val="0"/>
                </a:sysClr>
              </a:solidFill>
              <a:latin typeface="Calibri" panose="020F0502020204030204"/>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noProof="0" dirty="0">
              <a:solidFill>
                <a:sysClr val="windowText" lastClr="000000">
                  <a:hueOff val="0"/>
                  <a:satOff val="0"/>
                  <a:lumOff val="0"/>
                  <a:alphaOff val="0"/>
                </a:sysClr>
              </a:solidFill>
              <a:latin typeface="Calibri" panose="020F0502020204030204"/>
              <a:ea typeface="+mn-ea"/>
              <a:cs typeface="+mn-cs"/>
            </a:endParaRPr>
          </a:p>
          <a:p>
            <a:pPr>
              <a:spcBef>
                <a:spcPts val="600"/>
              </a:spcBef>
              <a:spcAft>
                <a:spcPts val="300"/>
              </a:spcAft>
            </a:pPr>
            <a:r>
              <a:rPr lang="fr-FR" b="0" i="0" dirty="0">
                <a:solidFill>
                  <a:srgbClr val="424242"/>
                </a:solidFill>
                <a:effectLst/>
                <a:latin typeface="Segoe Sans"/>
              </a:rPr>
              <a:t>Depuis l’adoption de la résolution 1325, de nombreuses autres résolutions liées au genre ont été adoptées. Au total,</a:t>
            </a:r>
            <a:r>
              <a:rPr lang="fr-FR" dirty="0">
                <a:solidFill>
                  <a:srgbClr val="424242"/>
                </a:solidFill>
                <a:latin typeface="Segoe Sans"/>
              </a:rPr>
              <a:t> 10 résolutions</a:t>
            </a:r>
            <a:r>
              <a:rPr lang="fr-FR" b="0" i="0" dirty="0">
                <a:solidFill>
                  <a:srgbClr val="424242"/>
                </a:solidFill>
                <a:effectLst/>
                <a:latin typeface="Segoe Sans"/>
              </a:rPr>
              <a:t> du Conseil de sécurité constituent l’Agenda Femmes, Paix et Sécurité.</a:t>
            </a:r>
          </a:p>
          <a:p>
            <a:pPr>
              <a:spcBef>
                <a:spcPts val="600"/>
              </a:spcBef>
              <a:spcAft>
                <a:spcPts val="300"/>
              </a:spcAft>
            </a:pPr>
            <a:endParaRPr lang="fr-FR" dirty="0">
              <a:solidFill>
                <a:srgbClr val="424242"/>
              </a:solidFill>
              <a:latin typeface="Segoe Sans"/>
            </a:endParaRPr>
          </a:p>
          <a:p>
            <a:pPr algn="l">
              <a:lnSpc>
                <a:spcPts val="2100"/>
              </a:lnSpc>
              <a:spcBef>
                <a:spcPts val="975"/>
              </a:spcBef>
              <a:spcAft>
                <a:spcPts val="225"/>
              </a:spcAft>
              <a:buNone/>
            </a:pPr>
            <a:r>
              <a:rPr lang="fr-FR" b="0" i="0" dirty="0">
                <a:solidFill>
                  <a:srgbClr val="424242"/>
                </a:solidFill>
                <a:effectLst/>
                <a:latin typeface="Segoe Sans"/>
              </a:rPr>
              <a:t>Objectif principal : fournir un aperçu des résolutions clés qui composent l’Agenda Femmes, Paix et Sécurité.</a:t>
            </a:r>
          </a:p>
          <a:p>
            <a:pPr>
              <a:lnSpc>
                <a:spcPts val="2100"/>
              </a:lnSpc>
              <a:spcBef>
                <a:spcPts val="975"/>
              </a:spcBef>
              <a:spcAft>
                <a:spcPts val="225"/>
              </a:spcAft>
            </a:pPr>
            <a:endParaRPr lang="fr-FR"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Ces résolutions abordent des thématiques telles que :</a:t>
            </a:r>
          </a:p>
          <a:p>
            <a:pPr>
              <a:spcBef>
                <a:spcPts val="300"/>
              </a:spcBef>
              <a:spcAft>
                <a:spcPts val="300"/>
              </a:spcAft>
              <a:buFont typeface="Arial" panose="020B0604020202020204" pitchFamily="34" charset="0"/>
              <a:buChar char="•"/>
            </a:pPr>
            <a:r>
              <a:rPr lang="fr-FR" dirty="0">
                <a:solidFill>
                  <a:srgbClr val="424242"/>
                </a:solidFill>
                <a:latin typeface="Segoe Sans"/>
              </a:rPr>
              <a:t> </a:t>
            </a:r>
            <a:r>
              <a:rPr lang="fr-FR" b="0" i="0" dirty="0">
                <a:solidFill>
                  <a:srgbClr val="424242"/>
                </a:solidFill>
                <a:effectLst/>
                <a:latin typeface="Segoe Sans"/>
              </a:rPr>
              <a:t>les violences sexuelles liées aux conflits,</a:t>
            </a:r>
          </a:p>
          <a:p>
            <a:pPr>
              <a:spcBef>
                <a:spcPts val="300"/>
              </a:spcBef>
              <a:spcAft>
                <a:spcPts val="300"/>
              </a:spcAft>
              <a:buFont typeface="Arial" panose="020B0604020202020204" pitchFamily="34" charset="0"/>
              <a:buChar char="•"/>
            </a:pPr>
            <a:r>
              <a:rPr lang="fr-FR" dirty="0">
                <a:solidFill>
                  <a:srgbClr val="424242"/>
                </a:solidFill>
                <a:latin typeface="Segoe Sans"/>
              </a:rPr>
              <a:t> la</a:t>
            </a:r>
            <a:r>
              <a:rPr lang="fr-FR" b="0" i="0" dirty="0">
                <a:solidFill>
                  <a:srgbClr val="424242"/>
                </a:solidFill>
                <a:effectLst/>
                <a:latin typeface="Segoe Sans"/>
              </a:rPr>
              <a:t> participation des femmes aux négociations de paix,</a:t>
            </a:r>
          </a:p>
          <a:p>
            <a:pPr>
              <a:spcBef>
                <a:spcPts val="300"/>
              </a:spcBef>
              <a:spcAft>
                <a:spcPts val="300"/>
              </a:spcAft>
              <a:buFont typeface="Arial" panose="020B0604020202020204" pitchFamily="34" charset="0"/>
              <a:buChar char="•"/>
            </a:pPr>
            <a:r>
              <a:rPr lang="fr-FR" dirty="0">
                <a:solidFill>
                  <a:srgbClr val="424242"/>
                </a:solidFill>
                <a:latin typeface="Segoe Sans"/>
              </a:rPr>
              <a:t> </a:t>
            </a:r>
            <a:r>
              <a:rPr lang="fr-FR" b="0" i="0" dirty="0">
                <a:solidFill>
                  <a:srgbClr val="424242"/>
                </a:solidFill>
                <a:effectLst/>
                <a:latin typeface="Segoe Sans"/>
              </a:rPr>
              <a:t>et le rôle des femmes dans la lutte contre l’extrémisme violent.</a:t>
            </a:r>
          </a:p>
          <a:p>
            <a:pPr>
              <a:spcBef>
                <a:spcPts val="300"/>
              </a:spcBef>
              <a:spcAft>
                <a:spcPts val="300"/>
              </a:spcAft>
              <a:buFont typeface="Arial" panose="020B0604020202020204" pitchFamily="34" charset="0"/>
              <a:buChar char="•"/>
            </a:pPr>
            <a:endParaRPr lang="fr-FR" dirty="0">
              <a:solidFill>
                <a:srgbClr val="424242"/>
              </a:solidFill>
              <a:latin typeface="Segoe Sans"/>
            </a:endParaRPr>
          </a:p>
          <a:p>
            <a:pPr algn="l">
              <a:spcBef>
                <a:spcPts val="600"/>
              </a:spcBef>
              <a:spcAft>
                <a:spcPts val="300"/>
              </a:spcAft>
            </a:pPr>
            <a:r>
              <a:rPr lang="fr-FR" b="0" i="0" dirty="0">
                <a:solidFill>
                  <a:srgbClr val="424242"/>
                </a:solidFill>
                <a:effectLst/>
                <a:latin typeface="Segoe Sans"/>
              </a:rPr>
              <a:t>Un résumé des résolutions relatives à l’Agenda Femmes, Paix et Sécurité se trouve à la fin du manuel. Vous pouvez imprimer ce résumé et le distribuer aux participants si vous le souhaitez.</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noProof="0" dirty="0">
              <a:solidFill>
                <a:sysClr val="windowText" lastClr="000000">
                  <a:hueOff val="0"/>
                  <a:satOff val="0"/>
                  <a:lumOff val="0"/>
                  <a:alphaOff val="0"/>
                </a:sysClr>
              </a:solidFill>
              <a:latin typeface="Calibri" panose="020F0502020204030204"/>
              <a:ea typeface="+mn-ea"/>
              <a:cs typeface="+mn-cs"/>
            </a:endParaRPr>
          </a:p>
          <a:p>
            <a:endParaRPr lang="en-US" b="0" dirty="0"/>
          </a:p>
          <a:p>
            <a:r>
              <a:rPr lang="en-US" b="0" dirty="0"/>
              <a:t> </a:t>
            </a:r>
          </a:p>
        </p:txBody>
      </p:sp>
      <p:sp>
        <p:nvSpPr>
          <p:cNvPr id="4" name="Slide Number Placeholder 3"/>
          <p:cNvSpPr>
            <a:spLocks noGrp="1"/>
          </p:cNvSpPr>
          <p:nvPr>
            <p:ph type="sldNum" sz="quarter" idx="5"/>
          </p:nvPr>
        </p:nvSpPr>
        <p:spPr/>
        <p:txBody>
          <a:bodyPr/>
          <a:lstStyle/>
          <a:p>
            <a:fld id="{6F186B72-DA94-4441-AAD7-0E66ED2025A1}" type="slidenum">
              <a:rPr lang="en-US" smtClean="0"/>
              <a:t>4</a:t>
            </a:fld>
            <a:endParaRPr lang="en-US" dirty="0"/>
          </a:p>
        </p:txBody>
      </p:sp>
    </p:spTree>
    <p:extLst>
      <p:ext uri="{BB962C8B-B14F-4D97-AF65-F5344CB8AC3E}">
        <p14:creationId xmlns:p14="http://schemas.microsoft.com/office/powerpoint/2010/main" val="414440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0" i="0" dirty="0">
                <a:solidFill>
                  <a:srgbClr val="424242"/>
                </a:solidFill>
                <a:effectLst/>
                <a:latin typeface="Segoe Sans"/>
              </a:rPr>
              <a:t>Message clé : Mettre en évidence les piliers fondamentaux sur lesquels repose l’Agenda Femmes, Paix et Sécurité</a:t>
            </a:r>
            <a:r>
              <a:rPr lang="fr-FR" dirty="0">
                <a:solidFill>
                  <a:srgbClr val="424242"/>
                </a:solidFill>
                <a:latin typeface="Segoe Sans"/>
              </a:rPr>
              <a:t>.</a:t>
            </a:r>
            <a:endParaRPr lang="fr-FR" b="0" i="0" dirty="0">
              <a:solidFill>
                <a:srgbClr val="424242"/>
              </a:solidFill>
              <a:effectLst/>
              <a:latin typeface="Segoe Sans"/>
            </a:endParaRPr>
          </a:p>
          <a:p>
            <a:pPr>
              <a:lnSpc>
                <a:spcPts val="2100"/>
              </a:lnSpc>
              <a:spcBef>
                <a:spcPts val="975"/>
              </a:spcBef>
              <a:spcAft>
                <a:spcPts val="225"/>
              </a:spcAft>
            </a:pPr>
            <a:endParaRPr lang="fr-FR"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Comme vous l’avez vu, de nombreuses résolutions composent cet Agenda. Elles couvrent également un large éventail de thématiques.</a:t>
            </a:r>
          </a:p>
          <a:p>
            <a:pPr>
              <a:spcBef>
                <a:spcPts val="600"/>
              </a:spcBef>
              <a:spcAft>
                <a:spcPts val="300"/>
              </a:spcAft>
            </a:pPr>
            <a:endParaRPr lang="fr-FR"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Cependant, elles ont toutes un point commun : elles reposent sur quatre piliers fondamentaux, que l’on appelle généralement les quatre piliers de l’Agenda Femmes, Paix et Sécurité.</a:t>
            </a:r>
          </a:p>
          <a:p>
            <a:pPr>
              <a:spcBef>
                <a:spcPts val="600"/>
              </a:spcBef>
              <a:spcAft>
                <a:spcPts val="300"/>
              </a:spcAft>
            </a:pPr>
            <a:endParaRPr lang="fr-FR" dirty="0">
              <a:solidFill>
                <a:srgbClr val="424242"/>
              </a:solidFill>
              <a:latin typeface="Segoe Sans"/>
            </a:endParaRPr>
          </a:p>
          <a:p>
            <a:pPr>
              <a:spcBef>
                <a:spcPts val="600"/>
              </a:spcBef>
              <a:spcAft>
                <a:spcPts val="300"/>
              </a:spcAft>
            </a:pPr>
            <a:r>
              <a:rPr lang="fr-FR" b="0" i="0" dirty="0">
                <a:solidFill>
                  <a:srgbClr val="424242"/>
                </a:solidFill>
                <a:effectLst/>
                <a:latin typeface="Segoe Sans"/>
              </a:rPr>
              <a:t>Ces piliers sont les suivants </a:t>
            </a:r>
            <a:r>
              <a:rPr lang="fr-FR" dirty="0">
                <a:solidFill>
                  <a:srgbClr val="424242"/>
                </a:solidFill>
                <a:latin typeface="Segoe Sans"/>
              </a:rPr>
              <a:t>: </a:t>
            </a:r>
            <a:r>
              <a:rPr lang="fr-FR" i="1" dirty="0">
                <a:solidFill>
                  <a:srgbClr val="424242"/>
                </a:solidFill>
                <a:latin typeface="Segoe Sans"/>
              </a:rPr>
              <a:t>(</a:t>
            </a:r>
            <a:r>
              <a:rPr lang="fr-FR" b="0" i="1" dirty="0">
                <a:solidFill>
                  <a:srgbClr val="424242"/>
                </a:solidFill>
                <a:effectLst/>
                <a:latin typeface="Segoe Sans"/>
              </a:rPr>
              <a:t>Cliquez sur la diapositive pour faire apparaître un pilier à la fois.)</a:t>
            </a:r>
            <a:endParaRPr lang="fr-FR" b="0" i="0" dirty="0">
              <a:solidFill>
                <a:srgbClr val="424242"/>
              </a:solidFill>
              <a:effectLst/>
              <a:latin typeface="Segoe Sans"/>
            </a:endParaRPr>
          </a:p>
          <a:p>
            <a:pPr lvl="1" indent="-228600">
              <a:spcBef>
                <a:spcPts val="300"/>
              </a:spcBef>
              <a:spcAft>
                <a:spcPts val="300"/>
              </a:spcAft>
              <a:buAutoNum type="arabicPeriod"/>
            </a:pPr>
            <a:r>
              <a:rPr lang="fr-FR" dirty="0">
                <a:solidFill>
                  <a:srgbClr val="424242"/>
                </a:solidFill>
                <a:latin typeface="Segoe Sans"/>
              </a:rPr>
              <a:t>Participation</a:t>
            </a:r>
            <a:r>
              <a:rPr lang="fr-FR" b="0" i="0" dirty="0">
                <a:solidFill>
                  <a:srgbClr val="424242"/>
                </a:solidFill>
                <a:effectLst/>
                <a:latin typeface="Segoe Sans"/>
              </a:rPr>
              <a:t> : garantir la participation pleine et effective des hommes, des femmes, des garçons et des filles aux processus </a:t>
            </a:r>
            <a:r>
              <a:rPr lang="fr-FR" dirty="0">
                <a:solidFill>
                  <a:srgbClr val="424242"/>
                </a:solidFill>
                <a:latin typeface="Segoe Sans"/>
              </a:rPr>
              <a:t>de prise de décision, y</a:t>
            </a:r>
            <a:r>
              <a:rPr lang="fr-FR" b="0" i="0" dirty="0">
                <a:solidFill>
                  <a:srgbClr val="424242"/>
                </a:solidFill>
                <a:effectLst/>
                <a:latin typeface="Segoe Sans"/>
              </a:rPr>
              <a:t> compris dans les initiatives de paix.</a:t>
            </a:r>
            <a:endParaRPr lang="fr-FR" dirty="0">
              <a:solidFill>
                <a:srgbClr val="424242"/>
              </a:solidFill>
              <a:latin typeface="Segoe Sans"/>
            </a:endParaRPr>
          </a:p>
          <a:p>
            <a:pPr lvl="1" indent="-228600">
              <a:spcBef>
                <a:spcPts val="300"/>
              </a:spcBef>
              <a:spcAft>
                <a:spcPts val="300"/>
              </a:spcAft>
              <a:buAutoNum type="arabicPeriod"/>
            </a:pPr>
            <a:r>
              <a:rPr lang="fr-FR" b="0" i="0" dirty="0">
                <a:solidFill>
                  <a:srgbClr val="424242"/>
                </a:solidFill>
                <a:effectLst/>
                <a:latin typeface="Segoe Sans"/>
              </a:rPr>
              <a:t>Protection : assurer la protection contre la violence, la violence sexuelle, la discrimination, etc., pour tous les groupes de la population.</a:t>
            </a:r>
            <a:endParaRPr lang="fr-FR" dirty="0">
              <a:solidFill>
                <a:srgbClr val="000000"/>
              </a:solidFill>
              <a:latin typeface="Aptos" panose="02110004020202020204"/>
            </a:endParaRPr>
          </a:p>
          <a:p>
            <a:pPr lvl="1" indent="-228600">
              <a:spcBef>
                <a:spcPts val="300"/>
              </a:spcBef>
              <a:spcAft>
                <a:spcPts val="300"/>
              </a:spcAft>
              <a:buAutoNum type="arabicPeriod"/>
            </a:pPr>
            <a:r>
              <a:rPr lang="fr-FR" b="0" i="0" dirty="0">
                <a:solidFill>
                  <a:srgbClr val="424242"/>
                </a:solidFill>
                <a:effectLst/>
                <a:latin typeface="Segoe Sans"/>
              </a:rPr>
              <a:t>Prévention : </a:t>
            </a:r>
            <a:r>
              <a:rPr lang="fr-FR" dirty="0">
                <a:solidFill>
                  <a:srgbClr val="424242"/>
                </a:solidFill>
                <a:latin typeface="Segoe Sans"/>
              </a:rPr>
              <a:t>garantir la création et le bon fonctionnement de mécanismes et de processus efficaces de réparation et de supervision, permettant de prévenir la répétition des actes de violence, y compris la violence sexuelle, la discrimination et autres violations.</a:t>
            </a:r>
            <a:endParaRPr lang="fr-FR" dirty="0">
              <a:solidFill>
                <a:srgbClr val="424242"/>
              </a:solidFill>
              <a:latin typeface="Aptos" panose="02110004020202020204"/>
            </a:endParaRPr>
          </a:p>
          <a:p>
            <a:pPr lvl="1" indent="-228600">
              <a:spcBef>
                <a:spcPts val="300"/>
              </a:spcBef>
              <a:spcAft>
                <a:spcPts val="300"/>
              </a:spcAft>
              <a:buAutoNum type="arabicPeriod"/>
            </a:pPr>
            <a:r>
              <a:rPr lang="fr-FR" b="0" i="0" dirty="0">
                <a:solidFill>
                  <a:srgbClr val="424242"/>
                </a:solidFill>
                <a:effectLst/>
                <a:latin typeface="Segoe Sans"/>
              </a:rPr>
              <a:t>Secours et </a:t>
            </a:r>
            <a:r>
              <a:rPr lang="fr-FR" dirty="0">
                <a:solidFill>
                  <a:srgbClr val="424242"/>
                </a:solidFill>
                <a:latin typeface="Segoe Sans"/>
              </a:rPr>
              <a:t>rétablissement </a:t>
            </a:r>
            <a:r>
              <a:rPr lang="fr-FR" b="0" i="0" dirty="0">
                <a:solidFill>
                  <a:srgbClr val="424242"/>
                </a:solidFill>
                <a:effectLst/>
                <a:latin typeface="Segoe Sans"/>
              </a:rPr>
              <a:t>: </a:t>
            </a:r>
            <a:r>
              <a:rPr lang="fr-FR" dirty="0">
                <a:solidFill>
                  <a:srgbClr val="424242"/>
                </a:solidFill>
                <a:latin typeface="Segoe Sans"/>
              </a:rPr>
              <a:t>apporter</a:t>
            </a:r>
            <a:r>
              <a:rPr lang="fr-FR" b="0" i="0" dirty="0">
                <a:solidFill>
                  <a:srgbClr val="424242"/>
                </a:solidFill>
                <a:effectLst/>
                <a:latin typeface="Segoe Sans"/>
              </a:rPr>
              <a:t> un soutien rapide et adéquat aux victimes et survivantes de violences, de violences sexuelles, de discriminations, etc., ainsi qu’à leurs familles.</a:t>
            </a:r>
            <a:endParaRPr lang="fr-FR" b="0" i="0" dirty="0">
              <a:solidFill>
                <a:srgbClr val="000000"/>
              </a:solidFill>
              <a:effectLst/>
              <a:latin typeface="Aptos" panose="02110004020202020204"/>
            </a:endParaRPr>
          </a:p>
          <a:p>
            <a:pPr marL="228600" indent="-228600">
              <a:spcBef>
                <a:spcPts val="300"/>
              </a:spcBef>
              <a:spcAft>
                <a:spcPts val="300"/>
              </a:spcAft>
              <a:buAutoNum type="arabicPeriod"/>
            </a:pPr>
            <a:endParaRPr lang="fr-FR" dirty="0">
              <a:solidFill>
                <a:srgbClr val="424242"/>
              </a:solidFill>
              <a:latin typeface="Segoe Sans"/>
            </a:endParaRPr>
          </a:p>
          <a:p>
            <a:pPr algn="l">
              <a:spcBef>
                <a:spcPts val="600"/>
              </a:spcBef>
              <a:spcAft>
                <a:spcPts val="300"/>
              </a:spcAft>
            </a:pPr>
            <a:r>
              <a:rPr lang="fr-FR" b="0" i="0" dirty="0">
                <a:solidFill>
                  <a:srgbClr val="424242"/>
                </a:solidFill>
                <a:effectLst/>
                <a:latin typeface="Segoe Sans"/>
              </a:rPr>
              <a:t>Adopter une perspective de genre signifie faire un effort conscient pour intégrer les considérations liées à un ou plusieurs de ces piliers dans vos activités actuelles ou prévues.</a:t>
            </a:r>
          </a:p>
          <a:p>
            <a:endParaRPr lang="en-US" b="0" dirty="0"/>
          </a:p>
        </p:txBody>
      </p:sp>
      <p:sp>
        <p:nvSpPr>
          <p:cNvPr id="4" name="Slide Number Placeholder 3"/>
          <p:cNvSpPr>
            <a:spLocks noGrp="1"/>
          </p:cNvSpPr>
          <p:nvPr>
            <p:ph type="sldNum" sz="quarter" idx="5"/>
          </p:nvPr>
        </p:nvSpPr>
        <p:spPr/>
        <p:txBody>
          <a:bodyPr/>
          <a:lstStyle/>
          <a:p>
            <a:fld id="{6F186B72-DA94-4441-AAD7-0E66ED2025A1}" type="slidenum">
              <a:rPr lang="en-US" smtClean="0"/>
              <a:t>5</a:t>
            </a:fld>
            <a:endParaRPr lang="en-US" dirty="0"/>
          </a:p>
        </p:txBody>
      </p:sp>
    </p:spTree>
    <p:extLst>
      <p:ext uri="{BB962C8B-B14F-4D97-AF65-F5344CB8AC3E}">
        <p14:creationId xmlns:p14="http://schemas.microsoft.com/office/powerpoint/2010/main" val="76493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1" i="0" dirty="0">
                <a:solidFill>
                  <a:srgbClr val="424242"/>
                </a:solidFill>
                <a:effectLst/>
                <a:latin typeface="Segoe Sans"/>
              </a:rPr>
              <a:t>EXERCICE : 20 minutes</a:t>
            </a:r>
          </a:p>
          <a:p>
            <a:pPr>
              <a:lnSpc>
                <a:spcPts val="2100"/>
              </a:lnSpc>
              <a:spcBef>
                <a:spcPts val="975"/>
              </a:spcBef>
              <a:spcAft>
                <a:spcPts val="225"/>
              </a:spcAft>
            </a:pPr>
            <a:endParaRPr lang="fr-FR" dirty="0">
              <a:solidFill>
                <a:srgbClr val="424242"/>
              </a:solidFill>
              <a:latin typeface="Segoe Sans"/>
            </a:endParaRPr>
          </a:p>
          <a:p>
            <a:pPr algn="l">
              <a:lnSpc>
                <a:spcPts val="2100"/>
              </a:lnSpc>
              <a:spcBef>
                <a:spcPts val="975"/>
              </a:spcBef>
              <a:spcAft>
                <a:spcPts val="225"/>
              </a:spcAft>
              <a:buNone/>
            </a:pPr>
            <a:r>
              <a:rPr lang="fr-FR" b="0" i="0" dirty="0">
                <a:solidFill>
                  <a:srgbClr val="424242"/>
                </a:solidFill>
                <a:effectLst/>
                <a:latin typeface="Segoe Sans"/>
              </a:rPr>
              <a:t>Message clé : Mettre en évidence le fait que les mêmes situations peuvent avoir un impact très différent sur divers groupes de la population. Cela ne se limite pas aux différences entre hommes, femmes, garçons et filles, mais inclut également des différences liées à des facteurs intersectionnels tels que l’âge, l’origine </a:t>
            </a:r>
            <a:r>
              <a:rPr lang="fr-FR" dirty="0">
                <a:solidFill>
                  <a:srgbClr val="424242"/>
                </a:solidFill>
                <a:latin typeface="Segoe Sans"/>
              </a:rPr>
              <a:t>ethnique</a:t>
            </a:r>
            <a:r>
              <a:rPr lang="fr-FR" b="0" i="0" dirty="0">
                <a:solidFill>
                  <a:srgbClr val="424242"/>
                </a:solidFill>
                <a:effectLst/>
                <a:latin typeface="Segoe Sans"/>
              </a:rPr>
              <a:t> ou religieuse, le niveau d’éducation, etc.</a:t>
            </a:r>
          </a:p>
          <a:p>
            <a:pPr>
              <a:lnSpc>
                <a:spcPts val="2100"/>
              </a:lnSpc>
              <a:spcBef>
                <a:spcPts val="975"/>
              </a:spcBef>
              <a:spcAft>
                <a:spcPts val="225"/>
              </a:spcAft>
            </a:pPr>
            <a:endParaRPr lang="fr-FR" dirty="0">
              <a:solidFill>
                <a:srgbClr val="424242"/>
              </a:solidFill>
              <a:latin typeface="Segoe Sans"/>
            </a:endParaRPr>
          </a:p>
          <a:p>
            <a:pPr>
              <a:spcBef>
                <a:spcPts val="600"/>
              </a:spcBef>
              <a:spcAft>
                <a:spcPts val="300"/>
              </a:spcAft>
            </a:pPr>
            <a:r>
              <a:rPr lang="fr-FR" b="0" i="0" dirty="0">
                <a:solidFill>
                  <a:srgbClr val="424242"/>
                </a:solidFill>
                <a:effectLst/>
                <a:latin typeface="Segoe Sans"/>
              </a:rPr>
              <a:t>Maintenant que vous connaissez le cadre politique clé, pourquoi est-il important de prendre en compte le genre lorsque vous êtes </a:t>
            </a:r>
            <a:r>
              <a:rPr lang="fr-FR" b="0" i="0" dirty="0" err="1">
                <a:solidFill>
                  <a:srgbClr val="424242"/>
                </a:solidFill>
                <a:effectLst/>
                <a:latin typeface="Segoe Sans"/>
              </a:rPr>
              <a:t>un</a:t>
            </a:r>
            <a:r>
              <a:rPr lang="fr-FR" dirty="0" err="1">
                <a:solidFill>
                  <a:srgbClr val="424242"/>
                </a:solidFill>
              </a:rPr>
              <a:t>·</a:t>
            </a:r>
            <a:r>
              <a:rPr lang="fr-FR" dirty="0" err="1">
                <a:solidFill>
                  <a:srgbClr val="424242"/>
                </a:solidFill>
                <a:latin typeface="Segoe Sans"/>
              </a:rPr>
              <a:t>e</a:t>
            </a:r>
            <a:r>
              <a:rPr lang="fr-FR" dirty="0">
                <a:solidFill>
                  <a:srgbClr val="424242"/>
                </a:solidFill>
                <a:latin typeface="Segoe Sans"/>
              </a:rPr>
              <a:t> militaire</a:t>
            </a:r>
            <a:r>
              <a:rPr lang="fr-FR" b="0" i="0" dirty="0">
                <a:solidFill>
                  <a:srgbClr val="424242"/>
                </a:solidFill>
                <a:effectLst/>
                <a:latin typeface="Segoe Sans"/>
              </a:rPr>
              <a:t> servant dans une opération de paix des Nations Unies ?</a:t>
            </a:r>
          </a:p>
          <a:p>
            <a:pPr>
              <a:spcBef>
                <a:spcPts val="600"/>
              </a:spcBef>
              <a:spcAft>
                <a:spcPts val="300"/>
              </a:spcAft>
            </a:pPr>
            <a:endParaRPr lang="fr-FR"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Faisons un petit exercice. </a:t>
            </a:r>
            <a:r>
              <a:rPr lang="fr-FR" b="0" i="1" dirty="0">
                <a:solidFill>
                  <a:srgbClr val="424242"/>
                </a:solidFill>
                <a:effectLst/>
                <a:latin typeface="Segoe Sans"/>
              </a:rPr>
              <a:t>(Référez-vous au document de l’exercice « Power </a:t>
            </a:r>
            <a:r>
              <a:rPr lang="fr-FR" b="0" i="1" dirty="0" err="1">
                <a:solidFill>
                  <a:srgbClr val="424242"/>
                </a:solidFill>
                <a:effectLst/>
                <a:latin typeface="Segoe Sans"/>
              </a:rPr>
              <a:t>Walk</a:t>
            </a:r>
            <a:r>
              <a:rPr lang="fr-FR" b="0" i="1" dirty="0">
                <a:solidFill>
                  <a:srgbClr val="424242"/>
                </a:solidFill>
                <a:effectLst/>
                <a:latin typeface="Segoe Sans"/>
              </a:rPr>
              <a:t> » pour les rôles et les affirmations.)</a:t>
            </a:r>
            <a:endParaRPr lang="fr-FR" b="0" i="0" dirty="0">
              <a:solidFill>
                <a:srgbClr val="424242"/>
              </a:solidFill>
              <a:effectLst/>
              <a:latin typeface="Segoe Sans"/>
            </a:endParaRPr>
          </a:p>
          <a:p>
            <a:pPr>
              <a:spcBef>
                <a:spcPts val="600"/>
              </a:spcBef>
              <a:spcAft>
                <a:spcPts val="300"/>
              </a:spcAft>
            </a:pPr>
            <a:endParaRPr lang="fr-FR" i="1"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Je vais vous demander à chacun de vous lever et de vous placer en ligne ici, au centre de la salle.</a:t>
            </a:r>
          </a:p>
          <a:p>
            <a:pPr>
              <a:spcBef>
                <a:spcPts val="600"/>
              </a:spcBef>
              <a:spcAft>
                <a:spcPts val="300"/>
              </a:spcAft>
            </a:pPr>
            <a:endParaRPr lang="fr-FR" dirty="0">
              <a:solidFill>
                <a:srgbClr val="424242"/>
              </a:solidFill>
              <a:latin typeface="Segoe Sans"/>
            </a:endParaRPr>
          </a:p>
          <a:p>
            <a:pPr>
              <a:spcBef>
                <a:spcPts val="600"/>
              </a:spcBef>
              <a:spcAft>
                <a:spcPts val="300"/>
              </a:spcAft>
            </a:pPr>
            <a:r>
              <a:rPr lang="fr-FR" b="0" i="1" dirty="0">
                <a:solidFill>
                  <a:srgbClr val="424242"/>
                </a:solidFill>
                <a:effectLst/>
                <a:latin typeface="Segoe Sans"/>
              </a:rPr>
              <a:t>(Vous pouvez tracer une ligne au sol avec du ruban adhésif ou simplement imaginer une ligne. Assurez-vous qu’il y </a:t>
            </a:r>
            <a:r>
              <a:rPr lang="fr-FR" i="1" dirty="0">
                <a:solidFill>
                  <a:srgbClr val="424242"/>
                </a:solidFill>
                <a:latin typeface="Segoe Sans"/>
              </a:rPr>
              <a:t>ait</a:t>
            </a:r>
            <a:r>
              <a:rPr lang="fr-FR" b="0" i="1" dirty="0">
                <a:solidFill>
                  <a:srgbClr val="424242"/>
                </a:solidFill>
                <a:effectLst/>
                <a:latin typeface="Segoe Sans"/>
              </a:rPr>
              <a:t> suffisamment d’espace de chaque côté </a:t>
            </a:r>
            <a:r>
              <a:rPr lang="fr-FR" i="1" dirty="0">
                <a:solidFill>
                  <a:srgbClr val="424242"/>
                </a:solidFill>
                <a:latin typeface="Segoe Sans"/>
              </a:rPr>
              <a:t>de la ligne pour</a:t>
            </a:r>
            <a:r>
              <a:rPr lang="fr-FR" b="0" i="1" dirty="0">
                <a:solidFill>
                  <a:srgbClr val="424242"/>
                </a:solidFill>
                <a:effectLst/>
                <a:latin typeface="Segoe Sans"/>
              </a:rPr>
              <a:t> permettre aux </a:t>
            </a:r>
            <a:r>
              <a:rPr lang="fr-FR" i="1" dirty="0" err="1">
                <a:solidFill>
                  <a:srgbClr val="424242"/>
                </a:solidFill>
                <a:latin typeface="Segoe Sans"/>
              </a:rPr>
              <a:t>participant</a:t>
            </a:r>
            <a:r>
              <a:rPr lang="fr-FR" dirty="0" err="1">
                <a:solidFill>
                  <a:srgbClr val="424242"/>
                </a:solidFill>
              </a:rPr>
              <a:t>·</a:t>
            </a:r>
            <a:r>
              <a:rPr lang="fr-FR" i="1" dirty="0" err="1">
                <a:solidFill>
                  <a:srgbClr val="424242"/>
                </a:solidFill>
                <a:latin typeface="Segoe Sans"/>
              </a:rPr>
              <a:t>e</a:t>
            </a:r>
            <a:r>
              <a:rPr lang="fr-FR" dirty="0" err="1">
                <a:solidFill>
                  <a:srgbClr val="424242"/>
                </a:solidFill>
              </a:rPr>
              <a:t>·</a:t>
            </a:r>
            <a:r>
              <a:rPr lang="fr-FR" i="1" dirty="0" err="1">
                <a:solidFill>
                  <a:srgbClr val="424242"/>
                </a:solidFill>
                <a:latin typeface="Segoe Sans"/>
              </a:rPr>
              <a:t>s</a:t>
            </a:r>
            <a:r>
              <a:rPr lang="fr-FR" i="1" dirty="0">
                <a:solidFill>
                  <a:srgbClr val="424242"/>
                </a:solidFill>
                <a:latin typeface="Segoe Sans"/>
              </a:rPr>
              <a:t> d’avancer</a:t>
            </a:r>
            <a:r>
              <a:rPr lang="fr-FR" b="0" i="1" dirty="0">
                <a:solidFill>
                  <a:srgbClr val="424242"/>
                </a:solidFill>
                <a:effectLst/>
                <a:latin typeface="Segoe Sans"/>
              </a:rPr>
              <a:t> ou de reculer.)</a:t>
            </a:r>
            <a:endParaRPr lang="fr-FR" b="0" i="0" dirty="0">
              <a:solidFill>
                <a:srgbClr val="424242"/>
              </a:solidFill>
              <a:effectLst/>
              <a:latin typeface="Segoe Sans"/>
            </a:endParaRPr>
          </a:p>
          <a:p>
            <a:pPr>
              <a:spcBef>
                <a:spcPts val="600"/>
              </a:spcBef>
              <a:spcAft>
                <a:spcPts val="300"/>
              </a:spcAft>
            </a:pPr>
            <a:endParaRPr lang="fr-FR" i="1"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Cet exercice s’appelle la Marche du Pouvoir (Power </a:t>
            </a:r>
            <a:r>
              <a:rPr lang="fr-FR" b="0" i="0" dirty="0" err="1">
                <a:solidFill>
                  <a:srgbClr val="424242"/>
                </a:solidFill>
                <a:effectLst/>
                <a:latin typeface="Segoe Sans"/>
              </a:rPr>
              <a:t>Walk</a:t>
            </a:r>
            <a:r>
              <a:rPr lang="fr-FR" b="0" i="0" dirty="0">
                <a:solidFill>
                  <a:srgbClr val="424242"/>
                </a:solidFill>
                <a:effectLst/>
                <a:latin typeface="Segoe Sans"/>
              </a:rPr>
              <a:t>). L’idée est simple. Voici comment cela va se dérouler :</a:t>
            </a:r>
          </a:p>
          <a:p>
            <a:pPr>
              <a:spcBef>
                <a:spcPts val="300"/>
              </a:spcBef>
              <a:spcAft>
                <a:spcPts val="300"/>
              </a:spcAft>
              <a:buFont typeface="+mj-lt"/>
              <a:buAutoNum type="arabicPeriod"/>
            </a:pPr>
            <a:r>
              <a:rPr lang="fr-FR" dirty="0">
                <a:solidFill>
                  <a:srgbClr val="424242"/>
                </a:solidFill>
                <a:latin typeface="Segoe Sans"/>
              </a:rPr>
              <a:t>Tout d'abord, je</a:t>
            </a:r>
            <a:r>
              <a:rPr lang="fr-FR" b="0" i="0" dirty="0">
                <a:solidFill>
                  <a:srgbClr val="424242"/>
                </a:solidFill>
                <a:effectLst/>
                <a:latin typeface="Segoe Sans"/>
              </a:rPr>
              <a:t> vais distribuer un rôle à chacun d’entre vous.</a:t>
            </a:r>
          </a:p>
          <a:p>
            <a:pPr algn="l">
              <a:spcBef>
                <a:spcPts val="300"/>
              </a:spcBef>
              <a:spcAft>
                <a:spcPts val="300"/>
              </a:spcAft>
              <a:buFont typeface="+mj-lt"/>
              <a:buAutoNum type="arabicPeriod"/>
            </a:pPr>
            <a:r>
              <a:rPr lang="fr-FR" b="0" i="0" dirty="0">
                <a:solidFill>
                  <a:srgbClr val="424242"/>
                </a:solidFill>
                <a:effectLst/>
                <a:latin typeface="Segoe Sans"/>
              </a:rPr>
              <a:t>Ensuite, en fonction de l’affirmation que je vais lire, vous ferez un pas en avant ou en arrière :</a:t>
            </a:r>
          </a:p>
          <a:p>
            <a:pPr marL="742950" lvl="1" indent="-285750" algn="l">
              <a:spcBef>
                <a:spcPts val="300"/>
              </a:spcBef>
              <a:spcAft>
                <a:spcPts val="300"/>
              </a:spcAft>
              <a:buFont typeface="+mj-lt"/>
              <a:buAutoNum type="arabicPeriod"/>
            </a:pPr>
            <a:r>
              <a:rPr lang="fr-FR" b="0" i="0" dirty="0">
                <a:solidFill>
                  <a:srgbClr val="424242"/>
                </a:solidFill>
                <a:effectLst/>
                <a:latin typeface="Segoe Sans"/>
              </a:rPr>
              <a:t>Si vous êtes d’accord avec l’affirmation, faites un pas en avant.</a:t>
            </a:r>
          </a:p>
          <a:p>
            <a:pPr marL="742950" lvl="1" indent="-285750" algn="l">
              <a:spcBef>
                <a:spcPts val="300"/>
              </a:spcBef>
              <a:spcAft>
                <a:spcPts val="300"/>
              </a:spcAft>
              <a:buFont typeface="+mj-lt"/>
              <a:buAutoNum type="arabicPeriod"/>
            </a:pPr>
            <a:r>
              <a:rPr lang="fr-FR" b="0" i="0" dirty="0">
                <a:solidFill>
                  <a:srgbClr val="424242"/>
                </a:solidFill>
                <a:effectLst/>
                <a:latin typeface="Segoe Sans"/>
              </a:rPr>
              <a:t>Si vous êtes fortement d’accord, faites deux pas en avant.</a:t>
            </a:r>
          </a:p>
          <a:p>
            <a:pPr marL="742950" lvl="1" indent="-285750" algn="l">
              <a:spcBef>
                <a:spcPts val="300"/>
              </a:spcBef>
              <a:spcAft>
                <a:spcPts val="300"/>
              </a:spcAft>
              <a:buFont typeface="+mj-lt"/>
              <a:buAutoNum type="arabicPeriod"/>
            </a:pPr>
            <a:r>
              <a:rPr lang="fr-FR" b="0" i="0" dirty="0">
                <a:solidFill>
                  <a:srgbClr val="424242"/>
                </a:solidFill>
                <a:effectLst/>
                <a:latin typeface="Segoe Sans"/>
              </a:rPr>
              <a:t>Si vous êtes en désaccord, faites un pas en arrière.</a:t>
            </a:r>
          </a:p>
          <a:p>
            <a:pPr marL="742950" lvl="1" indent="-285750" algn="l">
              <a:spcBef>
                <a:spcPts val="300"/>
              </a:spcBef>
              <a:spcAft>
                <a:spcPts val="300"/>
              </a:spcAft>
              <a:buFont typeface="+mj-lt"/>
              <a:buAutoNum type="arabicPeriod"/>
            </a:pPr>
            <a:r>
              <a:rPr lang="fr-FR" b="0" i="0" dirty="0">
                <a:solidFill>
                  <a:srgbClr val="424242"/>
                </a:solidFill>
                <a:effectLst/>
                <a:latin typeface="Segoe Sans"/>
              </a:rPr>
              <a:t>Si vous êtes fortement en désaccord, faites deux pas en arrière.</a:t>
            </a:r>
          </a:p>
          <a:p>
            <a:pPr marL="742950" lvl="1" indent="-285750">
              <a:spcBef>
                <a:spcPts val="300"/>
              </a:spcBef>
              <a:spcAft>
                <a:spcPts val="300"/>
              </a:spcAft>
              <a:buAutoNum type="arabicPeriod"/>
            </a:pPr>
            <a:endParaRPr lang="fr-FR"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Vous êtes la seule personne à connaître votre rôle. Merci de ne pas le montrer ni de le révéler aux autres.</a:t>
            </a:r>
          </a:p>
          <a:p>
            <a:pPr>
              <a:spcBef>
                <a:spcPts val="600"/>
              </a:spcBef>
              <a:spcAft>
                <a:spcPts val="300"/>
              </a:spcAft>
            </a:pPr>
            <a:endParaRPr lang="fr-FR"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Commençons. Encore une fois, si vous êtes d’accord avec l’affirmation, avancez d’un ou deux pas. Si vous êtes en désaccord, reculez d’un ou deux pas.</a:t>
            </a:r>
          </a:p>
          <a:p>
            <a:pPr>
              <a:spcBef>
                <a:spcPts val="600"/>
              </a:spcBef>
              <a:spcAft>
                <a:spcPts val="300"/>
              </a:spcAft>
            </a:pPr>
            <a:endParaRPr lang="fr-FR" dirty="0">
              <a:solidFill>
                <a:srgbClr val="424242"/>
              </a:solidFill>
              <a:latin typeface="Segoe Sans"/>
            </a:endParaRPr>
          </a:p>
          <a:p>
            <a:pPr algn="l">
              <a:spcBef>
                <a:spcPts val="600"/>
              </a:spcBef>
              <a:spcAft>
                <a:spcPts val="300"/>
              </a:spcAft>
              <a:buNone/>
            </a:pPr>
            <a:r>
              <a:rPr lang="fr-FR" b="0" i="1" dirty="0">
                <a:solidFill>
                  <a:srgbClr val="424242"/>
                </a:solidFill>
                <a:effectLst/>
                <a:latin typeface="Segoe Sans"/>
              </a:rPr>
              <a:t>(Lisez chaque affirmation. Faites une pause après chaque lecture pour laisser le temps aux participants de se déplacer.)</a:t>
            </a:r>
            <a:endParaRPr lang="fr-FR" b="0" i="0" dirty="0">
              <a:solidFill>
                <a:srgbClr val="424242"/>
              </a:solidFill>
              <a:effectLst/>
              <a:latin typeface="Segoe Sans"/>
            </a:endParaRPr>
          </a:p>
          <a:p>
            <a:pPr>
              <a:spcBef>
                <a:spcPts val="600"/>
              </a:spcBef>
              <a:spcAft>
                <a:spcPts val="300"/>
              </a:spcAft>
            </a:pPr>
            <a:endParaRPr lang="fr-FR" i="1" dirty="0">
              <a:solidFill>
                <a:srgbClr val="424242"/>
              </a:solidFill>
              <a:latin typeface="Segoe Sans"/>
            </a:endParaRPr>
          </a:p>
          <a:p>
            <a:pPr algn="l">
              <a:spcBef>
                <a:spcPts val="600"/>
              </a:spcBef>
              <a:spcAft>
                <a:spcPts val="300"/>
              </a:spcAft>
              <a:buNone/>
            </a:pPr>
            <a:r>
              <a:rPr lang="fr-FR" i="1" dirty="0">
                <a:solidFill>
                  <a:srgbClr val="424242"/>
                </a:solidFill>
                <a:latin typeface="Segoe Sans"/>
              </a:rPr>
              <a:t>(</a:t>
            </a:r>
            <a:r>
              <a:rPr lang="fr-FR" b="0" i="1" dirty="0">
                <a:solidFill>
                  <a:srgbClr val="424242"/>
                </a:solidFill>
                <a:effectLst/>
                <a:latin typeface="Segoe Sans"/>
              </a:rPr>
              <a:t>Une fois toutes les affirmations lues, laissez les participants observer qui se trouve à l’avant et qui est à l’arrière</a:t>
            </a:r>
            <a:r>
              <a:rPr lang="fr-FR" i="1" dirty="0">
                <a:solidFill>
                  <a:srgbClr val="424242"/>
                </a:solidFill>
                <a:latin typeface="Segoe Sans"/>
              </a:rPr>
              <a:t>.)</a:t>
            </a:r>
            <a:endParaRPr lang="fr-FR" b="0" i="1" dirty="0">
              <a:solidFill>
                <a:srgbClr val="424242"/>
              </a:solidFill>
              <a:effectLst/>
              <a:latin typeface="Segoe Sans"/>
            </a:endParaRPr>
          </a:p>
          <a:p>
            <a:pPr>
              <a:spcBef>
                <a:spcPts val="600"/>
              </a:spcBef>
              <a:spcAft>
                <a:spcPts val="300"/>
              </a:spcAft>
            </a:pPr>
            <a:endParaRPr lang="fr-FR" i="1" dirty="0">
              <a:solidFill>
                <a:srgbClr val="424242"/>
              </a:solidFill>
              <a:latin typeface="Segoe Sans"/>
            </a:endParaRPr>
          </a:p>
          <a:p>
            <a:pPr>
              <a:spcBef>
                <a:spcPts val="600"/>
              </a:spcBef>
              <a:spcAft>
                <a:spcPts val="300"/>
              </a:spcAft>
            </a:pPr>
            <a:r>
              <a:rPr lang="fr-FR" dirty="0">
                <a:solidFill>
                  <a:srgbClr val="424242"/>
                </a:solidFill>
                <a:latin typeface="Segoe Sans"/>
              </a:rPr>
              <a:t>Nous avons donc passé en revue toutes les affirmations, voyons maintenant où </a:t>
            </a:r>
            <a:r>
              <a:rPr lang="fr-FR" dirty="0" err="1">
                <a:solidFill>
                  <a:srgbClr val="424242"/>
                </a:solidFill>
                <a:latin typeface="Segoe Sans"/>
              </a:rPr>
              <a:t>chacun</a:t>
            </a:r>
            <a:r>
              <a:rPr lang="fr-FR" dirty="0" err="1">
                <a:solidFill>
                  <a:srgbClr val="424242"/>
                </a:solidFill>
              </a:rPr>
              <a:t>·</a:t>
            </a:r>
            <a:r>
              <a:rPr lang="fr-FR" dirty="0" err="1">
                <a:solidFill>
                  <a:srgbClr val="424242"/>
                </a:solidFill>
                <a:latin typeface="Segoe Sans"/>
              </a:rPr>
              <a:t>e</a:t>
            </a:r>
            <a:r>
              <a:rPr lang="fr-FR" dirty="0">
                <a:solidFill>
                  <a:srgbClr val="424242"/>
                </a:solidFill>
                <a:latin typeface="Segoe Sans"/>
              </a:rPr>
              <a:t> se trouve. </a:t>
            </a:r>
            <a:r>
              <a:rPr lang="fr-FR" i="1" dirty="0">
                <a:solidFill>
                  <a:srgbClr val="424242"/>
                </a:solidFill>
                <a:latin typeface="Segoe Sans"/>
              </a:rPr>
              <a:t>(Laissez les </a:t>
            </a:r>
            <a:r>
              <a:rPr lang="fr-FR" i="1" dirty="0" err="1">
                <a:solidFill>
                  <a:srgbClr val="424242"/>
                </a:solidFill>
                <a:latin typeface="Segoe Sans"/>
              </a:rPr>
              <a:t>participant</a:t>
            </a:r>
            <a:r>
              <a:rPr lang="fr-FR" dirty="0" err="1">
                <a:solidFill>
                  <a:srgbClr val="424242"/>
                </a:solidFill>
              </a:rPr>
              <a:t>·</a:t>
            </a:r>
            <a:r>
              <a:rPr lang="fr-FR" i="1" dirty="0" err="1">
                <a:solidFill>
                  <a:srgbClr val="424242"/>
                </a:solidFill>
                <a:latin typeface="Segoe Sans"/>
              </a:rPr>
              <a:t>e</a:t>
            </a:r>
            <a:r>
              <a:rPr lang="fr-FR" dirty="0" err="1">
                <a:solidFill>
                  <a:srgbClr val="424242"/>
                </a:solidFill>
              </a:rPr>
              <a:t>·</a:t>
            </a:r>
            <a:r>
              <a:rPr lang="fr-FR" i="1" dirty="0" err="1">
                <a:solidFill>
                  <a:srgbClr val="424242"/>
                </a:solidFill>
                <a:latin typeface="Segoe Sans"/>
              </a:rPr>
              <a:t>s</a:t>
            </a:r>
            <a:r>
              <a:rPr lang="fr-FR" i="1" dirty="0">
                <a:solidFill>
                  <a:srgbClr val="424242"/>
                </a:solidFill>
                <a:latin typeface="Segoe Sans"/>
              </a:rPr>
              <a:t> deviner.)</a:t>
            </a:r>
          </a:p>
          <a:p>
            <a:pPr>
              <a:spcBef>
                <a:spcPts val="600"/>
              </a:spcBef>
              <a:spcAft>
                <a:spcPts val="300"/>
              </a:spcAft>
            </a:pPr>
            <a:endParaRPr lang="fr-FR" dirty="0">
              <a:solidFill>
                <a:srgbClr val="424242"/>
              </a:solidFill>
              <a:latin typeface="Segoe Sans"/>
            </a:endParaRPr>
          </a:p>
          <a:p>
            <a:pPr>
              <a:spcBef>
                <a:spcPts val="600"/>
              </a:spcBef>
              <a:spcAft>
                <a:spcPts val="300"/>
              </a:spcAft>
            </a:pPr>
            <a:r>
              <a:rPr lang="fr-FR" b="1" i="1" dirty="0">
                <a:solidFill>
                  <a:srgbClr val="424242"/>
                </a:solidFill>
                <a:latin typeface="Segoe Sans"/>
              </a:rPr>
              <a:t>Questions à discuter </a:t>
            </a:r>
            <a:r>
              <a:rPr lang="fr-FR" b="1" i="1" dirty="0">
                <a:solidFill>
                  <a:srgbClr val="424242"/>
                </a:solidFill>
                <a:effectLst/>
                <a:latin typeface="Segoe Sans"/>
              </a:rPr>
              <a:t>:</a:t>
            </a:r>
          </a:p>
          <a:p>
            <a:pPr>
              <a:spcBef>
                <a:spcPts val="300"/>
              </a:spcBef>
              <a:spcAft>
                <a:spcPts val="300"/>
              </a:spcAft>
              <a:buFont typeface="Arial" panose="020B0604020202020204" pitchFamily="34" charset="0"/>
              <a:buChar char="•"/>
            </a:pPr>
            <a:r>
              <a:rPr lang="fr-FR" dirty="0">
                <a:solidFill>
                  <a:srgbClr val="424242"/>
                </a:solidFill>
                <a:latin typeface="Segoe Sans"/>
              </a:rPr>
              <a:t> </a:t>
            </a:r>
            <a:r>
              <a:rPr lang="fr-FR" b="1" i="0" dirty="0">
                <a:solidFill>
                  <a:srgbClr val="424242"/>
                </a:solidFill>
                <a:effectLst/>
                <a:latin typeface="Segoe Sans"/>
              </a:rPr>
              <a:t>À votre avis, qui se trouve à l’avant ?</a:t>
            </a:r>
            <a:r>
              <a:rPr lang="fr-FR" b="0" i="0" dirty="0">
                <a:solidFill>
                  <a:srgbClr val="424242"/>
                </a:solidFill>
                <a:effectLst/>
                <a:latin typeface="Segoe Sans"/>
              </a:rPr>
              <a:t> </a:t>
            </a:r>
            <a:r>
              <a:rPr lang="fr-FR" b="0" i="1" dirty="0">
                <a:solidFill>
                  <a:srgbClr val="424242"/>
                </a:solidFill>
                <a:effectLst/>
                <a:latin typeface="Segoe Sans"/>
              </a:rPr>
              <a:t>(ex. : homme d’affaires, homme issu du groupe ethnique majoritaire </a:t>
            </a:r>
            <a:r>
              <a:rPr lang="fr-FR" b="0" i="1" dirty="0" err="1">
                <a:solidFill>
                  <a:srgbClr val="424242"/>
                </a:solidFill>
                <a:effectLst/>
                <a:latin typeface="Segoe Sans"/>
              </a:rPr>
              <a:t>Falin</a:t>
            </a:r>
            <a:r>
              <a:rPr lang="fr-FR" b="0" i="1" dirty="0">
                <a:solidFill>
                  <a:srgbClr val="424242"/>
                </a:solidFill>
                <a:effectLst/>
                <a:latin typeface="Segoe Sans"/>
              </a:rPr>
              <a:t>, représentante de l’association des femmes entrepreneures, ancien du village, militaire de la paix, etc.)</a:t>
            </a:r>
            <a:endParaRPr lang="fr-FR" b="0" i="0" dirty="0">
              <a:solidFill>
                <a:srgbClr val="424242"/>
              </a:solidFill>
              <a:effectLst/>
              <a:latin typeface="Segoe Sans"/>
            </a:endParaRPr>
          </a:p>
          <a:p>
            <a:pPr>
              <a:spcBef>
                <a:spcPts val="300"/>
              </a:spcBef>
              <a:spcAft>
                <a:spcPts val="300"/>
              </a:spcAft>
              <a:buFont typeface="Arial" panose="020B0604020202020204" pitchFamily="34" charset="0"/>
              <a:buChar char="•"/>
            </a:pPr>
            <a:r>
              <a:rPr lang="fr-FR" dirty="0">
                <a:solidFill>
                  <a:srgbClr val="424242"/>
                </a:solidFill>
                <a:latin typeface="Segoe Sans"/>
              </a:rPr>
              <a:t> </a:t>
            </a:r>
            <a:r>
              <a:rPr lang="fr-FR" b="1" dirty="0">
                <a:solidFill>
                  <a:srgbClr val="424242"/>
                </a:solidFill>
                <a:latin typeface="Segoe Sans"/>
              </a:rPr>
              <a:t>À votre avis, qui </a:t>
            </a:r>
            <a:r>
              <a:rPr lang="fr-FR" b="1" i="0" dirty="0">
                <a:solidFill>
                  <a:srgbClr val="424242"/>
                </a:solidFill>
                <a:effectLst/>
                <a:latin typeface="Segoe Sans"/>
              </a:rPr>
              <a:t>se trouve à l’arrière ? </a:t>
            </a:r>
            <a:r>
              <a:rPr lang="fr-FR" b="0" i="1" dirty="0">
                <a:solidFill>
                  <a:srgbClr val="424242"/>
                </a:solidFill>
                <a:effectLst/>
                <a:latin typeface="Segoe Sans"/>
              </a:rPr>
              <a:t>(ex. : femme déplacée interne, homme migrant, jeune fille, etc.)</a:t>
            </a:r>
            <a:endParaRPr lang="fr-FR" b="0" i="0" dirty="0">
              <a:solidFill>
                <a:srgbClr val="424242"/>
              </a:solidFill>
              <a:effectLst/>
              <a:latin typeface="Segoe Sans"/>
            </a:endParaRPr>
          </a:p>
          <a:p>
            <a:pPr>
              <a:spcBef>
                <a:spcPts val="300"/>
              </a:spcBef>
              <a:spcAft>
                <a:spcPts val="300"/>
              </a:spcAft>
              <a:buFont typeface="Arial" panose="020B0604020202020204" pitchFamily="34" charset="0"/>
              <a:buChar char="•"/>
            </a:pPr>
            <a:r>
              <a:rPr lang="fr-FR" dirty="0">
                <a:solidFill>
                  <a:srgbClr val="424242"/>
                </a:solidFill>
                <a:latin typeface="Segoe Sans"/>
              </a:rPr>
              <a:t> </a:t>
            </a:r>
            <a:r>
              <a:rPr lang="fr-FR" b="1" dirty="0">
                <a:solidFill>
                  <a:srgbClr val="424242"/>
                </a:solidFill>
                <a:latin typeface="Segoe Sans"/>
              </a:rPr>
              <a:t>Pourquoi</a:t>
            </a:r>
            <a:r>
              <a:rPr lang="fr-FR" b="1" i="0" dirty="0">
                <a:solidFill>
                  <a:srgbClr val="424242"/>
                </a:solidFill>
                <a:effectLst/>
                <a:latin typeface="Segoe Sans"/>
              </a:rPr>
              <a:t> ? </a:t>
            </a:r>
            <a:r>
              <a:rPr lang="fr-FR" b="0" i="1" dirty="0">
                <a:solidFill>
                  <a:srgbClr val="424242"/>
                </a:solidFill>
                <a:effectLst/>
                <a:latin typeface="Segoe Sans"/>
              </a:rPr>
              <a:t>(répartition du pouvoir, appartenance ethnique ou religieuse, statut social, etc.)</a:t>
            </a:r>
            <a:endParaRPr lang="fr-FR" b="0" i="0" dirty="0">
              <a:solidFill>
                <a:srgbClr val="424242"/>
              </a:solidFill>
              <a:effectLst/>
              <a:latin typeface="Segoe Sans"/>
            </a:endParaRPr>
          </a:p>
          <a:p>
            <a:pPr>
              <a:spcBef>
                <a:spcPts val="300"/>
              </a:spcBef>
              <a:spcAft>
                <a:spcPts val="300"/>
              </a:spcAft>
              <a:buFont typeface="Arial" panose="020B0604020202020204" pitchFamily="34" charset="0"/>
              <a:buChar char="•"/>
            </a:pPr>
            <a:endParaRPr lang="fr-FR" i="1"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Maintenant, découvrons qui vous étiez réellement. Pouvez-vous révéler le rôle que vous jouiez ? </a:t>
            </a:r>
            <a:r>
              <a:rPr lang="fr-FR" b="0" i="1" dirty="0">
                <a:solidFill>
                  <a:srgbClr val="424242"/>
                </a:solidFill>
                <a:effectLst/>
                <a:latin typeface="Segoe Sans"/>
              </a:rPr>
              <a:t>(Laissez chaque participant annoncer son rôle.)</a:t>
            </a:r>
            <a:endParaRPr lang="fr-FR" b="0" i="0" dirty="0">
              <a:solidFill>
                <a:srgbClr val="424242"/>
              </a:solidFill>
              <a:effectLst/>
              <a:latin typeface="Segoe Sans"/>
            </a:endParaRPr>
          </a:p>
          <a:p>
            <a:pPr>
              <a:spcBef>
                <a:spcPts val="600"/>
              </a:spcBef>
              <a:spcAft>
                <a:spcPts val="300"/>
              </a:spcAft>
            </a:pPr>
            <a:endParaRPr lang="fr-FR" i="1"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Vous voyez, la même situation peut avoir un impact très différent selon les groupes de population.</a:t>
            </a:r>
          </a:p>
          <a:p>
            <a:pPr>
              <a:spcBef>
                <a:spcPts val="600"/>
              </a:spcBef>
              <a:spcAft>
                <a:spcPts val="300"/>
              </a:spcAft>
            </a:pPr>
            <a:endParaRPr lang="fr-FR" dirty="0">
              <a:solidFill>
                <a:srgbClr val="424242"/>
              </a:solidFill>
              <a:latin typeface="Segoe Sans"/>
            </a:endParaRPr>
          </a:p>
          <a:p>
            <a:pPr>
              <a:spcBef>
                <a:spcPts val="600"/>
              </a:spcBef>
              <a:spcAft>
                <a:spcPts val="300"/>
              </a:spcAft>
            </a:pPr>
            <a:r>
              <a:rPr lang="fr-FR" b="0" i="0" dirty="0">
                <a:solidFill>
                  <a:srgbClr val="424242"/>
                </a:solidFill>
                <a:effectLst/>
                <a:latin typeface="Segoe Sans"/>
              </a:rPr>
              <a:t>Rappelez-vous que ces différences ne sont pas uniquement liées au fait d’être un homme ou une femme. Certains hommes peuvent se retrouver à l’arrière, et certaines femmes à l’avant. Cela dépend d’une combinaison de facteurs. Une analyse de genre approfondie, incluant les intersectionnalités, vous donnera une image bien plus précise de la situation sur le terrain.</a:t>
            </a:r>
            <a:r>
              <a:rPr lang="fr-FR" dirty="0">
                <a:solidFill>
                  <a:srgbClr val="424242"/>
                </a:solidFill>
                <a:latin typeface="Segoe Sans"/>
              </a:rPr>
              <a:t> </a:t>
            </a:r>
            <a:r>
              <a:rPr lang="fr-FR" b="0" i="0" dirty="0">
                <a:solidFill>
                  <a:srgbClr val="424242"/>
                </a:solidFill>
                <a:effectLst/>
                <a:latin typeface="Segoe Sans"/>
              </a:rPr>
              <a:t>Toutes les affirmations que j’ai lues sont liées à l’un des quatre piliers de l’Agenda Femmes, Paix et Sécurité : participation, protection, prévention, secours et </a:t>
            </a:r>
            <a:r>
              <a:rPr lang="fr-FR" dirty="0">
                <a:solidFill>
                  <a:srgbClr val="424242"/>
                </a:solidFill>
                <a:latin typeface="Segoe Sans"/>
              </a:rPr>
              <a:t>rétablissement</a:t>
            </a:r>
            <a:r>
              <a:rPr lang="fr-FR" b="0" i="0" dirty="0">
                <a:solidFill>
                  <a:srgbClr val="424242"/>
                </a:solidFill>
                <a:effectLst/>
                <a:latin typeface="Segoe Sans"/>
              </a:rPr>
              <a:t>.</a:t>
            </a:r>
          </a:p>
          <a:p>
            <a:pPr>
              <a:spcBef>
                <a:spcPts val="600"/>
              </a:spcBef>
              <a:spcAft>
                <a:spcPts val="300"/>
              </a:spcAft>
            </a:pPr>
            <a:endParaRPr lang="fr-FR" dirty="0">
              <a:solidFill>
                <a:srgbClr val="424242"/>
              </a:solidFill>
              <a:latin typeface="Segoe Sans"/>
            </a:endParaRPr>
          </a:p>
          <a:p>
            <a:pPr>
              <a:spcBef>
                <a:spcPts val="600"/>
              </a:spcBef>
              <a:spcAft>
                <a:spcPts val="300"/>
              </a:spcAft>
            </a:pPr>
            <a:r>
              <a:rPr lang="fr-FR" b="0" i="0" dirty="0">
                <a:solidFill>
                  <a:srgbClr val="424242"/>
                </a:solidFill>
                <a:effectLst/>
                <a:latin typeface="Segoe Sans"/>
              </a:rPr>
              <a:t>Que se passerait-il si vous proposiez une seule solution pour tout le monde ? Ou une solution pour toutes les femmes et une autre pour tous les hommes ? </a:t>
            </a:r>
            <a:r>
              <a:rPr lang="fr-FR" b="0" i="1" dirty="0">
                <a:solidFill>
                  <a:srgbClr val="424242"/>
                </a:solidFill>
                <a:effectLst/>
                <a:latin typeface="Segoe Sans"/>
              </a:rPr>
              <a:t>(Laissez les participants répondre brièvement.)</a:t>
            </a:r>
            <a:r>
              <a:rPr lang="fr-FR" i="1" dirty="0">
                <a:solidFill>
                  <a:srgbClr val="424242"/>
                </a:solidFill>
                <a:latin typeface="Segoe Sans"/>
              </a:rPr>
              <a:t> </a:t>
            </a:r>
            <a:r>
              <a:rPr lang="fr-FR" b="0" i="0" dirty="0">
                <a:solidFill>
                  <a:srgbClr val="424242"/>
                </a:solidFill>
                <a:effectLst/>
                <a:latin typeface="Segoe Sans"/>
              </a:rPr>
              <a:t>Vous ne répondriez pas à leurs besoins et préoccupations spécifiques. Au mieux, votre réponse serait inefficace. Au pire, elle pourrait causer plus de mal que de bien.</a:t>
            </a:r>
          </a:p>
          <a:p>
            <a:pPr>
              <a:spcBef>
                <a:spcPts val="600"/>
              </a:spcBef>
              <a:spcAft>
                <a:spcPts val="300"/>
              </a:spcAft>
            </a:pPr>
            <a:endParaRPr lang="fr-FR" dirty="0">
              <a:solidFill>
                <a:srgbClr val="424242"/>
              </a:solidFill>
              <a:latin typeface="Segoe Sans"/>
            </a:endParaRPr>
          </a:p>
          <a:p>
            <a:pPr algn="l">
              <a:spcBef>
                <a:spcPts val="600"/>
              </a:spcBef>
              <a:spcAft>
                <a:spcPts val="300"/>
              </a:spcAft>
            </a:pPr>
            <a:r>
              <a:rPr lang="fr-FR" b="0" i="0" dirty="0">
                <a:solidFill>
                  <a:srgbClr val="424242"/>
                </a:solidFill>
                <a:effectLst/>
                <a:latin typeface="Segoe Sans"/>
              </a:rPr>
              <a:t>Conclusion : Les solutions que vous proposez doivent refléter les besoins et préoccupations réels de la population. Adopter une approche sensible au genre vous aidera à y parvenir.</a:t>
            </a:r>
          </a:p>
          <a:p>
            <a:endParaRPr lang="en-US" b="0" dirty="0"/>
          </a:p>
        </p:txBody>
      </p:sp>
      <p:sp>
        <p:nvSpPr>
          <p:cNvPr id="4" name="Slide Number Placeholder 3"/>
          <p:cNvSpPr>
            <a:spLocks noGrp="1"/>
          </p:cNvSpPr>
          <p:nvPr>
            <p:ph type="sldNum" sz="quarter" idx="5"/>
          </p:nvPr>
        </p:nvSpPr>
        <p:spPr/>
        <p:txBody>
          <a:bodyPr/>
          <a:lstStyle/>
          <a:p>
            <a:fld id="{6F186B72-DA94-4441-AAD7-0E66ED2025A1}" type="slidenum">
              <a:rPr lang="en-US" smtClean="0"/>
              <a:t>6</a:t>
            </a:fld>
            <a:endParaRPr lang="en-US" dirty="0"/>
          </a:p>
        </p:txBody>
      </p:sp>
    </p:spTree>
    <p:extLst>
      <p:ext uri="{BB962C8B-B14F-4D97-AF65-F5344CB8AC3E}">
        <p14:creationId xmlns:p14="http://schemas.microsoft.com/office/powerpoint/2010/main" val="1687194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0" i="0" dirty="0">
                <a:solidFill>
                  <a:srgbClr val="424242"/>
                </a:solidFill>
                <a:effectLst/>
                <a:latin typeface="Segoe Sans"/>
              </a:rPr>
              <a:t>Message clé : Fournir des conseils pratiques sur l’intégration des considérations de genre dans le travail quotidien de la composante militaire</a:t>
            </a:r>
          </a:p>
          <a:p>
            <a:pPr algn="l">
              <a:lnSpc>
                <a:spcPts val="2100"/>
              </a:lnSpc>
              <a:spcBef>
                <a:spcPts val="975"/>
              </a:spcBef>
              <a:spcAft>
                <a:spcPts val="225"/>
              </a:spcAft>
              <a:buNone/>
            </a:pPr>
            <a:endParaRPr lang="fr-FR" b="0" i="0" dirty="0">
              <a:solidFill>
                <a:srgbClr val="424242"/>
              </a:solidFill>
              <a:effectLst/>
              <a:latin typeface="Segoe Sans"/>
            </a:endParaRPr>
          </a:p>
          <a:p>
            <a:pPr>
              <a:spcBef>
                <a:spcPts val="600"/>
              </a:spcBef>
              <a:spcAft>
                <a:spcPts val="300"/>
              </a:spcAft>
            </a:pPr>
            <a:r>
              <a:rPr lang="fr-FR" b="0" i="0" dirty="0">
                <a:solidFill>
                  <a:srgbClr val="424242"/>
                </a:solidFill>
                <a:effectLst/>
                <a:latin typeface="Segoe Sans"/>
              </a:rPr>
              <a:t>Il existe plusieurs façons d’intégrer la dimension de genre dans votre travail. Pour commencer, pouvez-vous me dire comment vous pourriez intégrer le genre dans vos propres fonctions </a:t>
            </a:r>
            <a:r>
              <a:rPr lang="fr-FR" dirty="0">
                <a:solidFill>
                  <a:srgbClr val="424242"/>
                </a:solidFill>
                <a:latin typeface="Segoe Sans"/>
              </a:rPr>
              <a:t>? </a:t>
            </a:r>
            <a:r>
              <a:rPr lang="fr-FR" i="1" dirty="0">
                <a:solidFill>
                  <a:srgbClr val="424242"/>
                </a:solidFill>
                <a:latin typeface="Segoe Sans"/>
              </a:rPr>
              <a:t>(</a:t>
            </a:r>
            <a:r>
              <a:rPr lang="fr-FR" b="0" i="1" dirty="0">
                <a:solidFill>
                  <a:srgbClr val="424242"/>
                </a:solidFill>
                <a:effectLst/>
                <a:latin typeface="Segoe Sans"/>
              </a:rPr>
              <a:t>Recueillez les réponses des participants et, si nécessaire, notez les idées sur un tableau.)</a:t>
            </a:r>
            <a:endParaRPr lang="fr-FR" b="0" i="0" dirty="0">
              <a:solidFill>
                <a:srgbClr val="424242"/>
              </a:solidFill>
              <a:effectLst/>
              <a:latin typeface="Segoe Sans"/>
            </a:endParaRPr>
          </a:p>
          <a:p>
            <a:pPr>
              <a:spcBef>
                <a:spcPts val="600"/>
              </a:spcBef>
              <a:spcAft>
                <a:spcPts val="300"/>
              </a:spcAft>
            </a:pPr>
            <a:endParaRPr lang="fr-FR" i="1"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Très bien, merci. Nous avons déjà plusieurs idées intéressantes.</a:t>
            </a:r>
          </a:p>
          <a:p>
            <a:pPr>
              <a:spcBef>
                <a:spcPts val="600"/>
              </a:spcBef>
              <a:spcAft>
                <a:spcPts val="300"/>
              </a:spcAft>
            </a:pPr>
            <a:endParaRPr lang="fr-FR" dirty="0">
              <a:solidFill>
                <a:srgbClr val="424242"/>
              </a:solidFill>
              <a:latin typeface="Segoe Sans"/>
            </a:endParaRPr>
          </a:p>
          <a:p>
            <a:pPr>
              <a:spcBef>
                <a:spcPts val="600"/>
              </a:spcBef>
              <a:spcAft>
                <a:spcPts val="300"/>
              </a:spcAft>
            </a:pPr>
            <a:r>
              <a:rPr lang="fr-FR" b="0" i="0" dirty="0">
                <a:solidFill>
                  <a:srgbClr val="424242"/>
                </a:solidFill>
                <a:effectLst/>
                <a:latin typeface="Segoe Sans"/>
              </a:rPr>
              <a:t>Voyons maintenant ce que j’ai préparé. </a:t>
            </a:r>
            <a:r>
              <a:rPr lang="fr-FR" b="0" i="1" dirty="0">
                <a:solidFill>
                  <a:srgbClr val="424242"/>
                </a:solidFill>
                <a:effectLst/>
                <a:latin typeface="Segoe Sans"/>
              </a:rPr>
              <a:t>(Cliquez sur la diapositive pour faire apparaître chaque point.)</a:t>
            </a:r>
            <a:endParaRPr lang="fr-FR" i="1" dirty="0">
              <a:solidFill>
                <a:srgbClr val="424242"/>
              </a:solidFill>
              <a:latin typeface="Segoe Sans"/>
            </a:endParaRPr>
          </a:p>
          <a:p>
            <a:pPr>
              <a:spcBef>
                <a:spcPts val="600"/>
              </a:spcBef>
              <a:spcAft>
                <a:spcPts val="300"/>
              </a:spcAft>
            </a:pPr>
            <a:endParaRPr lang="fr-FR" dirty="0">
              <a:solidFill>
                <a:srgbClr val="424242"/>
              </a:solidFill>
              <a:latin typeface="Segoe Sans"/>
            </a:endParaRPr>
          </a:p>
          <a:p>
            <a:pPr>
              <a:spcBef>
                <a:spcPts val="600"/>
              </a:spcBef>
              <a:spcAft>
                <a:spcPts val="300"/>
              </a:spcAft>
            </a:pPr>
            <a:r>
              <a:rPr lang="fr-FR" dirty="0">
                <a:solidFill>
                  <a:srgbClr val="424242"/>
                </a:solidFill>
                <a:latin typeface="Segoe Sans"/>
              </a:rPr>
              <a:t>Tout d'abord, consultez</a:t>
            </a:r>
            <a:r>
              <a:rPr lang="fr-FR" b="0" i="0" dirty="0">
                <a:solidFill>
                  <a:srgbClr val="424242"/>
                </a:solidFill>
                <a:effectLst/>
                <a:latin typeface="Segoe Sans"/>
              </a:rPr>
              <a:t> tous les acteurs concernés : hommes, femmes, garçons et filles, issus de différentes origines ethniques, religieuses, nationales, etc.</a:t>
            </a:r>
            <a:r>
              <a:rPr lang="fr-FR" dirty="0">
                <a:solidFill>
                  <a:srgbClr val="424242"/>
                </a:solidFill>
                <a:latin typeface="Segoe Sans"/>
              </a:rPr>
              <a:t> </a:t>
            </a:r>
            <a:r>
              <a:rPr lang="fr-FR" b="0" i="0" dirty="0">
                <a:solidFill>
                  <a:srgbClr val="424242"/>
                </a:solidFill>
                <a:effectLst/>
                <a:latin typeface="Segoe Sans"/>
              </a:rPr>
              <a:t>Rappelez-vous : la consultation ne signifie pas la participation. Assurez-vous que la population locale puisse participer activement et contribuer à vos plans.</a:t>
            </a:r>
            <a:endParaRPr lang="fr-FR" i="1">
              <a:solidFill>
                <a:srgbClr val="424242"/>
              </a:solidFill>
              <a:latin typeface="Segoe Sans"/>
            </a:endParaRPr>
          </a:p>
          <a:p>
            <a:pPr>
              <a:spcBef>
                <a:spcPts val="600"/>
              </a:spcBef>
              <a:spcAft>
                <a:spcPts val="300"/>
              </a:spcAft>
            </a:pPr>
            <a:endParaRPr lang="fr-FR" dirty="0">
              <a:solidFill>
                <a:srgbClr val="424242"/>
              </a:solidFill>
              <a:latin typeface="Segoe Sans"/>
            </a:endParaRPr>
          </a:p>
          <a:p>
            <a:pPr>
              <a:spcBef>
                <a:spcPts val="600"/>
              </a:spcBef>
              <a:spcAft>
                <a:spcPts val="300"/>
              </a:spcAft>
            </a:pPr>
            <a:r>
              <a:rPr lang="fr-FR" dirty="0">
                <a:solidFill>
                  <a:srgbClr val="424242"/>
                </a:solidFill>
                <a:latin typeface="Segoe Sans"/>
              </a:rPr>
              <a:t>Il est aussi important d'identifiez</a:t>
            </a:r>
            <a:r>
              <a:rPr lang="fr-FR" b="0" i="0" dirty="0">
                <a:solidFill>
                  <a:srgbClr val="424242"/>
                </a:solidFill>
                <a:effectLst/>
                <a:latin typeface="Segoe Sans"/>
              </a:rPr>
              <a:t> les normes et rôles de genre dans la communauté hôte :</a:t>
            </a:r>
            <a:r>
              <a:rPr lang="fr-FR" dirty="0">
                <a:solidFill>
                  <a:srgbClr val="424242"/>
                </a:solidFill>
                <a:latin typeface="Segoe Sans"/>
              </a:rPr>
              <a:t> </a:t>
            </a:r>
            <a:r>
              <a:rPr lang="fr-FR" b="0" i="0" dirty="0">
                <a:solidFill>
                  <a:srgbClr val="424242"/>
                </a:solidFill>
                <a:effectLst/>
                <a:latin typeface="Segoe Sans"/>
              </a:rPr>
              <a:t>Les hommes et les femmes sont-ils censés se comporter d’une certaine manière ?</a:t>
            </a:r>
            <a:r>
              <a:rPr lang="fr-FR" dirty="0">
                <a:solidFill>
                  <a:srgbClr val="424242"/>
                </a:solidFill>
                <a:latin typeface="Segoe Sans"/>
              </a:rPr>
              <a:t> </a:t>
            </a:r>
            <a:r>
              <a:rPr lang="fr-FR" b="0" i="0" dirty="0">
                <a:solidFill>
                  <a:srgbClr val="424242"/>
                </a:solidFill>
                <a:effectLst/>
                <a:latin typeface="Segoe Sans"/>
              </a:rPr>
              <a:t>Comment cela influence-t-il leurs relations </a:t>
            </a:r>
            <a:r>
              <a:rPr lang="fr-FR" dirty="0">
                <a:solidFill>
                  <a:srgbClr val="424242"/>
                </a:solidFill>
                <a:latin typeface="Segoe Sans"/>
              </a:rPr>
              <a:t>mutuelles </a:t>
            </a:r>
            <a:r>
              <a:rPr lang="fr-FR" b="0" i="0" dirty="0">
                <a:solidFill>
                  <a:srgbClr val="424242"/>
                </a:solidFill>
                <a:effectLst/>
                <a:latin typeface="Segoe Sans"/>
              </a:rPr>
              <a:t>?</a:t>
            </a:r>
            <a:r>
              <a:rPr lang="fr-FR" dirty="0">
                <a:solidFill>
                  <a:srgbClr val="424242"/>
                </a:solidFill>
                <a:latin typeface="Segoe Sans"/>
              </a:rPr>
              <a:t> </a:t>
            </a:r>
            <a:r>
              <a:rPr lang="fr-FR" b="0" i="0" dirty="0">
                <a:solidFill>
                  <a:srgbClr val="424242"/>
                </a:solidFill>
                <a:effectLst/>
                <a:latin typeface="Segoe Sans"/>
              </a:rPr>
              <a:t>Et </a:t>
            </a:r>
            <a:r>
              <a:rPr lang="fr-FR" dirty="0">
                <a:solidFill>
                  <a:srgbClr val="424242"/>
                </a:solidFill>
                <a:latin typeface="Segoe Sans"/>
              </a:rPr>
              <a:t>comment cela</a:t>
            </a:r>
            <a:r>
              <a:rPr lang="fr-FR" b="0" i="0" dirty="0">
                <a:solidFill>
                  <a:srgbClr val="424242"/>
                </a:solidFill>
                <a:effectLst/>
                <a:latin typeface="Segoe Sans"/>
              </a:rPr>
              <a:t> pourrait-il affecter vos interactions avec eux ?</a:t>
            </a:r>
            <a:endParaRPr lang="fr-FR" i="1" dirty="0">
              <a:solidFill>
                <a:srgbClr val="424242"/>
              </a:solidFill>
              <a:latin typeface="Segoe Sans"/>
            </a:endParaRPr>
          </a:p>
          <a:p>
            <a:pPr>
              <a:spcBef>
                <a:spcPts val="600"/>
              </a:spcBef>
              <a:spcAft>
                <a:spcPts val="300"/>
              </a:spcAft>
            </a:pPr>
            <a:endParaRPr lang="fr-FR" dirty="0">
              <a:solidFill>
                <a:srgbClr val="424242"/>
              </a:solidFill>
              <a:latin typeface="Segoe Sans"/>
            </a:endParaRPr>
          </a:p>
          <a:p>
            <a:pPr>
              <a:spcBef>
                <a:spcPts val="600"/>
              </a:spcBef>
              <a:spcAft>
                <a:spcPts val="300"/>
              </a:spcAft>
            </a:pPr>
            <a:r>
              <a:rPr lang="fr-FR" dirty="0">
                <a:solidFill>
                  <a:srgbClr val="424242"/>
                </a:solidFill>
                <a:latin typeface="Segoe Sans"/>
              </a:rPr>
              <a:t>Ensuite, assurez-vous de collecter</a:t>
            </a:r>
            <a:r>
              <a:rPr lang="fr-FR" b="0" i="0" dirty="0">
                <a:solidFill>
                  <a:srgbClr val="424242"/>
                </a:solidFill>
                <a:effectLst/>
                <a:latin typeface="Segoe Sans"/>
              </a:rPr>
              <a:t> et </a:t>
            </a:r>
            <a:r>
              <a:rPr lang="fr-FR" dirty="0">
                <a:solidFill>
                  <a:srgbClr val="424242"/>
                </a:solidFill>
                <a:latin typeface="Segoe Sans"/>
              </a:rPr>
              <a:t>transmettre</a:t>
            </a:r>
            <a:r>
              <a:rPr lang="fr-FR" b="0" i="0" dirty="0">
                <a:solidFill>
                  <a:srgbClr val="424242"/>
                </a:solidFill>
                <a:effectLst/>
                <a:latin typeface="Segoe Sans"/>
              </a:rPr>
              <a:t> des données ventilées par sexe lorsque vous partagez des informations ou répondez aux exigences de rapport de la mission.</a:t>
            </a:r>
            <a:endParaRPr lang="fr-FR" i="1" dirty="0">
              <a:solidFill>
                <a:srgbClr val="424242"/>
              </a:solidFill>
              <a:latin typeface="Segoe Sans"/>
            </a:endParaRPr>
          </a:p>
          <a:p>
            <a:pPr>
              <a:spcBef>
                <a:spcPts val="600"/>
              </a:spcBef>
              <a:spcAft>
                <a:spcPts val="300"/>
              </a:spcAft>
            </a:pPr>
            <a:endParaRPr lang="fr-FR" dirty="0">
              <a:solidFill>
                <a:srgbClr val="424242"/>
              </a:solidFill>
              <a:latin typeface="Segoe Sans"/>
            </a:endParaRPr>
          </a:p>
          <a:p>
            <a:pPr>
              <a:spcBef>
                <a:spcPts val="600"/>
              </a:spcBef>
              <a:spcAft>
                <a:spcPts val="300"/>
              </a:spcAft>
            </a:pPr>
            <a:r>
              <a:rPr lang="fr-FR" b="0" i="0" dirty="0">
                <a:solidFill>
                  <a:srgbClr val="424242"/>
                </a:solidFill>
                <a:effectLst/>
                <a:latin typeface="Segoe Sans"/>
              </a:rPr>
              <a:t>Utilisez des équipes d’engagement mixtes autant que possible. Cela facilitera vos interactions avec la population locale, en particulier les femmes et les filles, et contribuera à établir une relation de confiance.</a:t>
            </a:r>
            <a:endParaRPr lang="fr-FR" i="1" dirty="0">
              <a:solidFill>
                <a:srgbClr val="424242"/>
              </a:solidFill>
              <a:latin typeface="Segoe Sans"/>
            </a:endParaRPr>
          </a:p>
          <a:p>
            <a:pPr>
              <a:spcBef>
                <a:spcPts val="600"/>
              </a:spcBef>
              <a:spcAft>
                <a:spcPts val="300"/>
              </a:spcAft>
            </a:pPr>
            <a:endParaRPr lang="fr-FR" dirty="0">
              <a:solidFill>
                <a:srgbClr val="424242"/>
              </a:solidFill>
              <a:latin typeface="Segoe Sans"/>
            </a:endParaRPr>
          </a:p>
          <a:p>
            <a:pPr>
              <a:spcBef>
                <a:spcPts val="600"/>
              </a:spcBef>
              <a:spcAft>
                <a:spcPts val="300"/>
              </a:spcAft>
            </a:pPr>
            <a:r>
              <a:rPr lang="fr-FR" dirty="0">
                <a:solidFill>
                  <a:srgbClr val="424242"/>
                </a:solidFill>
                <a:latin typeface="Segoe Sans"/>
              </a:rPr>
              <a:t>Enfin, n'hésitez</a:t>
            </a:r>
            <a:r>
              <a:rPr lang="fr-FR" b="0" i="0" dirty="0">
                <a:solidFill>
                  <a:srgbClr val="424242"/>
                </a:solidFill>
                <a:effectLst/>
                <a:latin typeface="Segoe Sans"/>
              </a:rPr>
              <a:t> pas à solliciter l’avis d’experts</a:t>
            </a:r>
            <a:r>
              <a:rPr lang="fr-FR" dirty="0">
                <a:solidFill>
                  <a:srgbClr val="424242"/>
                </a:solidFill>
                <a:latin typeface="Segoe Sans"/>
              </a:rPr>
              <a:t>.</a:t>
            </a:r>
            <a:r>
              <a:rPr lang="fr-FR" b="0" i="0" dirty="0">
                <a:solidFill>
                  <a:srgbClr val="424242"/>
                </a:solidFill>
                <a:effectLst/>
                <a:latin typeface="Segoe Sans"/>
              </a:rPr>
              <a:t> </a:t>
            </a:r>
            <a:r>
              <a:rPr lang="fr-FR" dirty="0">
                <a:solidFill>
                  <a:srgbClr val="424242"/>
                </a:solidFill>
                <a:latin typeface="Segoe Sans"/>
              </a:rPr>
              <a:t>Vous</a:t>
            </a:r>
            <a:r>
              <a:rPr lang="fr-FR" b="0" i="0" dirty="0">
                <a:solidFill>
                  <a:srgbClr val="424242"/>
                </a:solidFill>
                <a:effectLst/>
                <a:latin typeface="Segoe Sans"/>
              </a:rPr>
              <a:t> </a:t>
            </a:r>
            <a:r>
              <a:rPr lang="fr-FR" dirty="0">
                <a:solidFill>
                  <a:srgbClr val="424242"/>
                </a:solidFill>
                <a:latin typeface="Segoe Sans"/>
              </a:rPr>
              <a:t>disposerez</a:t>
            </a:r>
            <a:r>
              <a:rPr lang="fr-FR" b="0" i="0" dirty="0">
                <a:solidFill>
                  <a:srgbClr val="424242"/>
                </a:solidFill>
                <a:effectLst/>
                <a:latin typeface="Segoe Sans"/>
              </a:rPr>
              <a:t> de points focaux genre militaires et/ou de conseillers genre militaires au sein de votre bataillon ou de la mission. N’hésitez pas à faire appel à leur expertise.</a:t>
            </a:r>
            <a:endParaRPr lang="fr-FR" b="0" i="1" dirty="0">
              <a:solidFill>
                <a:srgbClr val="424242"/>
              </a:solidFill>
              <a:effectLst/>
              <a:latin typeface="Segoe Sans"/>
            </a:endParaRPr>
          </a:p>
          <a:p>
            <a:endParaRPr lang="en-US" b="0" dirty="0"/>
          </a:p>
        </p:txBody>
      </p:sp>
      <p:sp>
        <p:nvSpPr>
          <p:cNvPr id="4" name="Slide Number Placeholder 3"/>
          <p:cNvSpPr>
            <a:spLocks noGrp="1"/>
          </p:cNvSpPr>
          <p:nvPr>
            <p:ph type="sldNum" sz="quarter" idx="5"/>
          </p:nvPr>
        </p:nvSpPr>
        <p:spPr/>
        <p:txBody>
          <a:bodyPr/>
          <a:lstStyle/>
          <a:p>
            <a:fld id="{6F186B72-DA94-4441-AAD7-0E66ED2025A1}" type="slidenum">
              <a:rPr lang="en-US" smtClean="0"/>
              <a:t>7</a:t>
            </a:fld>
            <a:endParaRPr lang="en-US" dirty="0"/>
          </a:p>
        </p:txBody>
      </p:sp>
    </p:spTree>
    <p:extLst>
      <p:ext uri="{BB962C8B-B14F-4D97-AF65-F5344CB8AC3E}">
        <p14:creationId xmlns:p14="http://schemas.microsoft.com/office/powerpoint/2010/main" val="3472518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lnSpc>
                <a:spcPts val="2100"/>
              </a:lnSpc>
              <a:spcBef>
                <a:spcPts val="975"/>
              </a:spcBef>
              <a:spcAft>
                <a:spcPts val="225"/>
              </a:spcAft>
              <a:buNone/>
            </a:pPr>
            <a:r>
              <a:rPr lang="fr-FR" b="0" i="0" dirty="0">
                <a:solidFill>
                  <a:srgbClr val="424242"/>
                </a:solidFill>
                <a:effectLst/>
                <a:latin typeface="Segoe Sans"/>
              </a:rPr>
              <a:t>Message clé : Présenter les points essentiels à retenir de cette présentation</a:t>
            </a:r>
          </a:p>
          <a:p>
            <a:pPr>
              <a:lnSpc>
                <a:spcPts val="2100"/>
              </a:lnSpc>
              <a:spcBef>
                <a:spcPts val="975"/>
              </a:spcBef>
              <a:spcAft>
                <a:spcPts val="225"/>
              </a:spcAft>
            </a:pPr>
            <a:endParaRPr lang="fr-FR" dirty="0">
              <a:solidFill>
                <a:srgbClr val="424242"/>
              </a:solidFill>
              <a:latin typeface="Segoe Sans"/>
            </a:endParaRPr>
          </a:p>
          <a:p>
            <a:pPr algn="l">
              <a:spcBef>
                <a:spcPts val="600"/>
              </a:spcBef>
              <a:spcAft>
                <a:spcPts val="300"/>
              </a:spcAft>
              <a:buNone/>
            </a:pPr>
            <a:r>
              <a:rPr lang="fr-FR" b="0" i="0" dirty="0">
                <a:solidFill>
                  <a:srgbClr val="424242"/>
                </a:solidFill>
                <a:effectLst/>
                <a:latin typeface="Segoe Sans"/>
              </a:rPr>
              <a:t>Pour conclure, voici quelques éléments importants à retenir :</a:t>
            </a:r>
          </a:p>
          <a:p>
            <a:pPr>
              <a:spcBef>
                <a:spcPts val="600"/>
              </a:spcBef>
              <a:spcAft>
                <a:spcPts val="300"/>
              </a:spcAft>
            </a:pPr>
            <a:endParaRPr lang="fr-FR" dirty="0">
              <a:solidFill>
                <a:srgbClr val="424242"/>
              </a:solidFill>
              <a:latin typeface="Segoe Sans"/>
            </a:endParaRPr>
          </a:p>
          <a:p>
            <a:pPr algn="l">
              <a:spcBef>
                <a:spcPts val="300"/>
              </a:spcBef>
              <a:spcAft>
                <a:spcPts val="600"/>
              </a:spcAft>
              <a:buFont typeface="Arial" panose="020B0604020202020204" pitchFamily="34" charset="0"/>
              <a:buChar char="•"/>
            </a:pPr>
            <a:r>
              <a:rPr lang="fr-FR" b="0" i="0">
                <a:solidFill>
                  <a:srgbClr val="424242"/>
                </a:solidFill>
                <a:effectLst/>
                <a:latin typeface="Segoe Sans"/>
              </a:rPr>
              <a:t>Premièrement, le genre ne concerne pas uniquement les femmes. Le genre englobe les hommes, les femmes, les garçons et les filles. Comme dans l’exercice de la Marche du Pouvoir, souvenez-vous que différents groupes de la population peuvent être affectés de manière très différente par un même incident ou une même situation</a:t>
            </a:r>
            <a:r>
              <a:rPr lang="fr-FR">
                <a:solidFill>
                  <a:srgbClr val="424242"/>
                </a:solidFill>
                <a:latin typeface="Segoe Sans"/>
              </a:rPr>
              <a:t>.</a:t>
            </a:r>
            <a:endParaRPr lang="fr-FR" b="0" i="0">
              <a:solidFill>
                <a:srgbClr val="424242"/>
              </a:solidFill>
              <a:effectLst/>
              <a:latin typeface="Segoe Sans"/>
            </a:endParaRPr>
          </a:p>
          <a:p>
            <a:pPr algn="l">
              <a:spcBef>
                <a:spcPts val="300"/>
              </a:spcBef>
              <a:spcAft>
                <a:spcPts val="600"/>
              </a:spcAft>
            </a:pPr>
            <a:r>
              <a:rPr lang="fr-FR" b="0" i="0">
                <a:solidFill>
                  <a:srgbClr val="424242"/>
                </a:solidFill>
                <a:effectLst/>
                <a:latin typeface="Segoe Sans"/>
              </a:rPr>
              <a:t>Comprendre ces différences vous aidera à proposer de meilleures solutions et à remplir efficacement votre mandat.</a:t>
            </a:r>
          </a:p>
          <a:p>
            <a:pPr>
              <a:spcBef>
                <a:spcPts val="300"/>
              </a:spcBef>
              <a:spcAft>
                <a:spcPts val="600"/>
              </a:spcAft>
            </a:pPr>
            <a:r>
              <a:rPr lang="fr-FR" dirty="0">
                <a:solidFill>
                  <a:srgbClr val="424242"/>
                </a:solidFill>
                <a:latin typeface="Segoe Sans"/>
              </a:rPr>
              <a:t>Adopter</a:t>
            </a:r>
            <a:r>
              <a:rPr lang="fr-FR" b="0" i="0" dirty="0">
                <a:solidFill>
                  <a:srgbClr val="424242"/>
                </a:solidFill>
                <a:effectLst/>
                <a:latin typeface="Segoe Sans"/>
              </a:rPr>
              <a:t> une approche sensible au genre implique de prendre en compte quatre éléments clés : </a:t>
            </a:r>
            <a:r>
              <a:rPr lang="fr-FR" b="1" i="0" dirty="0">
                <a:solidFill>
                  <a:srgbClr val="424242"/>
                </a:solidFill>
                <a:effectLst/>
                <a:latin typeface="Segoe Sans"/>
              </a:rPr>
              <a:t>P</a:t>
            </a:r>
            <a:r>
              <a:rPr lang="fr-FR" b="0" i="0" dirty="0">
                <a:solidFill>
                  <a:srgbClr val="424242"/>
                </a:solidFill>
                <a:effectLst/>
                <a:latin typeface="Segoe Sans"/>
              </a:rPr>
              <a:t>articipation, </a:t>
            </a:r>
            <a:r>
              <a:rPr lang="fr-FR" b="1" i="0" dirty="0">
                <a:solidFill>
                  <a:srgbClr val="424242"/>
                </a:solidFill>
                <a:effectLst/>
                <a:latin typeface="Segoe Sans"/>
              </a:rPr>
              <a:t>P</a:t>
            </a:r>
            <a:r>
              <a:rPr lang="fr-FR" b="0" i="0" dirty="0">
                <a:solidFill>
                  <a:srgbClr val="424242"/>
                </a:solidFill>
                <a:effectLst/>
                <a:latin typeface="Segoe Sans"/>
              </a:rPr>
              <a:t>rotection, </a:t>
            </a:r>
            <a:r>
              <a:rPr lang="fr-FR" b="1" i="0" dirty="0">
                <a:solidFill>
                  <a:srgbClr val="424242"/>
                </a:solidFill>
                <a:effectLst/>
                <a:latin typeface="Segoe Sans"/>
              </a:rPr>
              <a:t>P</a:t>
            </a:r>
            <a:r>
              <a:rPr lang="fr-FR" b="0" i="0" dirty="0">
                <a:solidFill>
                  <a:srgbClr val="424242"/>
                </a:solidFill>
                <a:effectLst/>
                <a:latin typeface="Segoe Sans"/>
              </a:rPr>
              <a:t>révention, et </a:t>
            </a:r>
            <a:r>
              <a:rPr lang="fr-FR" b="1" i="0" dirty="0">
                <a:solidFill>
                  <a:srgbClr val="424242"/>
                </a:solidFill>
                <a:effectLst/>
                <a:latin typeface="Segoe Sans"/>
              </a:rPr>
              <a:t>S</a:t>
            </a:r>
            <a:r>
              <a:rPr lang="fr-FR" b="0" i="0">
                <a:solidFill>
                  <a:srgbClr val="424242"/>
                </a:solidFill>
                <a:effectLst/>
                <a:latin typeface="Segoe Sans"/>
              </a:rPr>
              <a:t>ecours et </a:t>
            </a:r>
            <a:r>
              <a:rPr lang="fr-FR">
                <a:solidFill>
                  <a:srgbClr val="424242"/>
                </a:solidFill>
                <a:latin typeface="Segoe Sans"/>
              </a:rPr>
              <a:t>Rétablissement</a:t>
            </a:r>
            <a:r>
              <a:rPr lang="fr-FR" b="0" i="0">
                <a:solidFill>
                  <a:srgbClr val="424242"/>
                </a:solidFill>
                <a:effectLst/>
                <a:latin typeface="Segoe Sans"/>
              </a:rPr>
              <a:t>. Dans la mesure du possible, </a:t>
            </a:r>
            <a:r>
              <a:rPr lang="fr-FR">
                <a:solidFill>
                  <a:srgbClr val="424242"/>
                </a:solidFill>
                <a:latin typeface="Segoe Sans"/>
              </a:rPr>
              <a:t>veuillez</a:t>
            </a:r>
            <a:r>
              <a:rPr lang="fr-FR" b="0" i="0">
                <a:solidFill>
                  <a:srgbClr val="424242"/>
                </a:solidFill>
                <a:effectLst/>
                <a:latin typeface="Segoe Sans"/>
              </a:rPr>
              <a:t> à </a:t>
            </a:r>
            <a:r>
              <a:rPr lang="fr-FR">
                <a:solidFill>
                  <a:srgbClr val="424242"/>
                </a:solidFill>
                <a:latin typeface="Segoe Sans"/>
              </a:rPr>
              <a:t>prendre en compte autant</a:t>
            </a:r>
            <a:r>
              <a:rPr lang="fr-FR" b="0" i="0">
                <a:solidFill>
                  <a:srgbClr val="424242"/>
                </a:solidFill>
                <a:effectLst/>
                <a:latin typeface="Segoe Sans"/>
              </a:rPr>
              <a:t> </a:t>
            </a:r>
            <a:r>
              <a:rPr lang="fr-FR">
                <a:solidFill>
                  <a:srgbClr val="424242"/>
                </a:solidFill>
                <a:latin typeface="Segoe Sans"/>
              </a:rPr>
              <a:t>que possible</a:t>
            </a:r>
            <a:r>
              <a:rPr lang="fr-FR" b="0" i="0">
                <a:solidFill>
                  <a:srgbClr val="424242"/>
                </a:solidFill>
                <a:effectLst/>
                <a:latin typeface="Segoe Sans"/>
              </a:rPr>
              <a:t> ces </a:t>
            </a:r>
            <a:r>
              <a:rPr lang="fr-FR">
                <a:solidFill>
                  <a:srgbClr val="424242"/>
                </a:solidFill>
                <a:latin typeface="Segoe Sans"/>
              </a:rPr>
              <a:t>éléments.</a:t>
            </a:r>
            <a:endParaRPr lang="fr-FR" b="0" i="0">
              <a:solidFill>
                <a:srgbClr val="424242"/>
              </a:solidFill>
              <a:effectLst/>
              <a:latin typeface="Segoe Sans"/>
            </a:endParaRPr>
          </a:p>
          <a:p>
            <a:pPr>
              <a:spcBef>
                <a:spcPts val="300"/>
              </a:spcBef>
              <a:spcAft>
                <a:spcPts val="600"/>
              </a:spcAft>
            </a:pPr>
            <a:endParaRPr lang="fr-FR" dirty="0">
              <a:solidFill>
                <a:srgbClr val="424242"/>
              </a:solidFill>
              <a:latin typeface="Segoe Sans"/>
            </a:endParaRPr>
          </a:p>
          <a:p>
            <a:pPr algn="l">
              <a:spcBef>
                <a:spcPts val="300"/>
              </a:spcBef>
              <a:spcAft>
                <a:spcPts val="600"/>
              </a:spcAft>
              <a:buFont typeface="Arial" panose="020B0604020202020204" pitchFamily="34" charset="0"/>
              <a:buChar char="•"/>
            </a:pPr>
            <a:r>
              <a:rPr lang="fr-FR" b="0" i="0" dirty="0">
                <a:solidFill>
                  <a:srgbClr val="424242"/>
                </a:solidFill>
                <a:effectLst/>
                <a:latin typeface="Segoe Sans"/>
              </a:rPr>
              <a:t>Assurez-vous de consulter différents groupes de la population. Pour ce faire, impliquez stratégiquement les équipes d’engagement lors des patrouilles.</a:t>
            </a:r>
          </a:p>
          <a:p>
            <a:pPr>
              <a:spcBef>
                <a:spcPts val="300"/>
              </a:spcBef>
              <a:spcAft>
                <a:spcPts val="600"/>
              </a:spcAft>
              <a:buFont typeface="Arial" panose="020B0604020202020204" pitchFamily="34" charset="0"/>
              <a:buChar char="•"/>
            </a:pPr>
            <a:endParaRPr lang="fr-FR" dirty="0">
              <a:solidFill>
                <a:srgbClr val="424242"/>
              </a:solidFill>
              <a:latin typeface="Segoe Sans"/>
            </a:endParaRPr>
          </a:p>
          <a:p>
            <a:pPr algn="l">
              <a:spcBef>
                <a:spcPts val="300"/>
              </a:spcBef>
              <a:spcAft>
                <a:spcPts val="600"/>
              </a:spcAft>
              <a:buFont typeface="Arial" panose="020B0604020202020204" pitchFamily="34" charset="0"/>
              <a:buChar char="•"/>
            </a:pPr>
            <a:r>
              <a:rPr lang="fr-FR" b="0" i="0" dirty="0">
                <a:solidFill>
                  <a:srgbClr val="424242"/>
                </a:solidFill>
                <a:effectLst/>
                <a:latin typeface="Segoe Sans"/>
              </a:rPr>
              <a:t>En parallèle, tenez compte des intersectionnalités. Réfléchissez aux différents sous-groupes et à la manière dont ils peuvent être affectés par une situation ou un événement donné.</a:t>
            </a:r>
          </a:p>
          <a:p>
            <a:pPr>
              <a:spcBef>
                <a:spcPts val="300"/>
              </a:spcBef>
              <a:spcAft>
                <a:spcPts val="600"/>
              </a:spcAft>
              <a:buFont typeface="Arial" panose="020B0604020202020204" pitchFamily="34" charset="0"/>
              <a:buChar char="•"/>
            </a:pPr>
            <a:endParaRPr lang="fr-FR" dirty="0">
              <a:solidFill>
                <a:srgbClr val="424242"/>
              </a:solidFill>
              <a:latin typeface="Segoe Sans"/>
            </a:endParaRPr>
          </a:p>
          <a:p>
            <a:pPr>
              <a:spcBef>
                <a:spcPts val="300"/>
              </a:spcBef>
              <a:spcAft>
                <a:spcPts val="600"/>
              </a:spcAft>
              <a:buFont typeface="Arial" panose="020B0604020202020204" pitchFamily="34" charset="0"/>
              <a:buChar char="•"/>
            </a:pPr>
            <a:r>
              <a:rPr lang="fr-FR">
                <a:solidFill>
                  <a:srgbClr val="424242"/>
                </a:solidFill>
                <a:latin typeface="Segoe Sans"/>
              </a:rPr>
              <a:t>Ensuite</a:t>
            </a:r>
            <a:r>
              <a:rPr lang="fr-FR" b="0" i="0">
                <a:solidFill>
                  <a:srgbClr val="424242"/>
                </a:solidFill>
                <a:effectLst/>
                <a:latin typeface="Segoe Sans"/>
              </a:rPr>
              <a:t>, comme dans l’exercice de la Marche du Pouvoir, </a:t>
            </a:r>
            <a:r>
              <a:rPr lang="fr-FR">
                <a:solidFill>
                  <a:srgbClr val="424242"/>
                </a:solidFill>
                <a:latin typeface="Segoe Sans"/>
              </a:rPr>
              <a:t>souvenez-vous </a:t>
            </a:r>
            <a:r>
              <a:rPr lang="fr-FR" b="0" i="0">
                <a:solidFill>
                  <a:srgbClr val="424242"/>
                </a:solidFill>
                <a:effectLst/>
                <a:latin typeface="Segoe Sans"/>
              </a:rPr>
              <a:t>que</a:t>
            </a:r>
            <a:r>
              <a:rPr lang="fr-FR">
                <a:solidFill>
                  <a:srgbClr val="424242"/>
                </a:solidFill>
                <a:latin typeface="Segoe Sans"/>
              </a:rPr>
              <a:t> différents groupes de la population peuvent être affectés de manière très différente par un même incident ou un même situation.</a:t>
            </a:r>
            <a:endParaRPr lang="fr-FR" b="0" i="0">
              <a:solidFill>
                <a:srgbClr val="424242"/>
              </a:solidFill>
              <a:effectLst/>
              <a:latin typeface="Segoe Sans"/>
            </a:endParaRPr>
          </a:p>
          <a:p>
            <a:pPr>
              <a:spcBef>
                <a:spcPts val="300"/>
              </a:spcBef>
              <a:spcAft>
                <a:spcPts val="600"/>
              </a:spcAft>
              <a:buFont typeface="Arial" panose="020B0604020202020204" pitchFamily="34" charset="0"/>
              <a:buChar char="•"/>
            </a:pPr>
            <a:endParaRPr lang="fr-FR" dirty="0">
              <a:solidFill>
                <a:srgbClr val="424242"/>
              </a:solidFill>
              <a:latin typeface="Segoe Sans"/>
            </a:endParaRPr>
          </a:p>
          <a:p>
            <a:pPr>
              <a:spcBef>
                <a:spcPts val="300"/>
              </a:spcBef>
              <a:spcAft>
                <a:spcPts val="600"/>
              </a:spcAft>
              <a:buFont typeface="Arial" panose="020B0604020202020204" pitchFamily="34" charset="0"/>
              <a:buChar char="•"/>
            </a:pPr>
            <a:r>
              <a:rPr lang="fr-FR" b="0" i="0" dirty="0">
                <a:solidFill>
                  <a:srgbClr val="424242"/>
                </a:solidFill>
                <a:effectLst/>
                <a:latin typeface="Segoe Sans"/>
              </a:rPr>
              <a:t>Nous avons tous des biais, d’une manière ou d’une autre. Être </a:t>
            </a:r>
            <a:r>
              <a:rPr lang="fr-FR" b="0" i="0" dirty="0" err="1">
                <a:solidFill>
                  <a:srgbClr val="424242"/>
                </a:solidFill>
                <a:effectLst/>
                <a:latin typeface="Segoe Sans"/>
              </a:rPr>
              <a:t>conscient·e</a:t>
            </a:r>
            <a:r>
              <a:rPr lang="fr-FR" b="0" i="0" dirty="0">
                <a:solidFill>
                  <a:srgbClr val="424242"/>
                </a:solidFill>
                <a:effectLst/>
                <a:latin typeface="Segoe Sans"/>
              </a:rPr>
              <a:t> de vos </a:t>
            </a:r>
            <a:r>
              <a:rPr lang="fr-FR" dirty="0">
                <a:solidFill>
                  <a:srgbClr val="424242"/>
                </a:solidFill>
                <a:latin typeface="Segoe Sans"/>
              </a:rPr>
              <a:t>suppositions implicites</a:t>
            </a:r>
            <a:r>
              <a:rPr lang="fr-FR" b="0" i="0" dirty="0">
                <a:solidFill>
                  <a:srgbClr val="424242"/>
                </a:solidFill>
                <a:effectLst/>
                <a:latin typeface="Segoe Sans"/>
              </a:rPr>
              <a:t> ou explicites est la première étape pour éviter les biais. S’ils ne sont pas pris en compte, ces biais peuvent vous amener à négliger des éléments importants. Pour éviter cela, consultez directement les personnes concernées avant de tirer des conclusions. Si cela n’est pas possible, tournez-vous vers des personnes bien informées de la situation. Gardez l’esprit ouvert et soyez </a:t>
            </a:r>
            <a:r>
              <a:rPr lang="fr-FR" b="0" i="0" dirty="0" err="1">
                <a:solidFill>
                  <a:srgbClr val="424242"/>
                </a:solidFill>
                <a:effectLst/>
                <a:latin typeface="Segoe Sans"/>
              </a:rPr>
              <a:t>attentif·ve</a:t>
            </a:r>
            <a:r>
              <a:rPr lang="fr-FR" b="0" i="0">
                <a:solidFill>
                  <a:srgbClr val="424242"/>
                </a:solidFill>
                <a:effectLst/>
                <a:latin typeface="Segoe Sans"/>
              </a:rPr>
              <a:t>. Rappelez-vous qu’il</a:t>
            </a:r>
            <a:r>
              <a:rPr lang="fr-FR">
                <a:solidFill>
                  <a:srgbClr val="424242"/>
                </a:solidFill>
                <a:latin typeface="Segoe Sans"/>
              </a:rPr>
              <a:t> peut y avoir, et qu'il</a:t>
            </a:r>
            <a:r>
              <a:rPr lang="fr-FR" b="0" i="0">
                <a:solidFill>
                  <a:srgbClr val="424242"/>
                </a:solidFill>
                <a:effectLst/>
                <a:latin typeface="Segoe Sans"/>
              </a:rPr>
              <a:t> </a:t>
            </a:r>
            <a:r>
              <a:rPr lang="fr-FR">
                <a:solidFill>
                  <a:srgbClr val="424242"/>
                </a:solidFill>
                <a:latin typeface="Segoe Sans"/>
              </a:rPr>
              <a:t>y a souvent, </a:t>
            </a:r>
            <a:r>
              <a:rPr lang="fr-FR" b="0" i="0">
                <a:solidFill>
                  <a:srgbClr val="424242"/>
                </a:solidFill>
                <a:effectLst/>
                <a:latin typeface="Segoe Sans"/>
              </a:rPr>
              <a:t>plusieurs facettes </a:t>
            </a:r>
            <a:r>
              <a:rPr lang="fr-FR">
                <a:solidFill>
                  <a:srgbClr val="424242"/>
                </a:solidFill>
                <a:latin typeface="Segoe Sans"/>
              </a:rPr>
              <a:t>d'une</a:t>
            </a:r>
            <a:r>
              <a:rPr lang="fr-FR" b="0" i="0">
                <a:solidFill>
                  <a:srgbClr val="424242"/>
                </a:solidFill>
                <a:effectLst/>
                <a:latin typeface="Segoe Sans"/>
              </a:rPr>
              <a:t> même histoire.</a:t>
            </a:r>
          </a:p>
          <a:p>
            <a:pPr>
              <a:spcBef>
                <a:spcPts val="300"/>
              </a:spcBef>
              <a:spcAft>
                <a:spcPts val="600"/>
              </a:spcAft>
              <a:buFont typeface="Arial" panose="020B0604020202020204" pitchFamily="34" charset="0"/>
              <a:buChar char="•"/>
            </a:pPr>
            <a:endParaRPr lang="fr-FR" dirty="0">
              <a:solidFill>
                <a:srgbClr val="424242"/>
              </a:solidFill>
              <a:latin typeface="Segoe Sans"/>
            </a:endParaRPr>
          </a:p>
          <a:p>
            <a:pPr>
              <a:spcBef>
                <a:spcPts val="300"/>
              </a:spcBef>
              <a:spcAft>
                <a:spcPts val="600"/>
              </a:spcAft>
              <a:buFont typeface="Arial" panose="020B0604020202020204" pitchFamily="34" charset="0"/>
              <a:buChar char="•"/>
            </a:pPr>
            <a:r>
              <a:rPr lang="fr-FR" b="0" i="0" dirty="0">
                <a:solidFill>
                  <a:srgbClr val="424242"/>
                </a:solidFill>
                <a:effectLst/>
                <a:latin typeface="Segoe Sans"/>
              </a:rPr>
              <a:t>Enfin, souvenez-vous</a:t>
            </a:r>
            <a:r>
              <a:rPr lang="fr-FR" b="0" i="1" dirty="0">
                <a:solidFill>
                  <a:srgbClr val="424242"/>
                </a:solidFill>
                <a:effectLst/>
                <a:latin typeface="Segoe Sans"/>
              </a:rPr>
              <a:t> (cliquez sur la diapositive pour l’animation) </a:t>
            </a:r>
            <a:r>
              <a:rPr lang="fr-FR" b="0" i="0" dirty="0">
                <a:solidFill>
                  <a:srgbClr val="424242"/>
                </a:solidFill>
                <a:effectLst/>
                <a:latin typeface="Segoe Sans"/>
              </a:rPr>
              <a:t>: intégrer une perspective de genre dans son travail est la responsabilité de </a:t>
            </a:r>
            <a:r>
              <a:rPr lang="fr-FR" b="0" i="0" dirty="0" err="1">
                <a:solidFill>
                  <a:srgbClr val="424242"/>
                </a:solidFill>
                <a:effectLst/>
                <a:latin typeface="Segoe Sans"/>
              </a:rPr>
              <a:t>chacun·e</a:t>
            </a:r>
            <a:r>
              <a:rPr lang="fr-FR" b="0" i="0">
                <a:solidFill>
                  <a:srgbClr val="424242"/>
                </a:solidFill>
                <a:effectLst/>
                <a:latin typeface="Segoe Sans"/>
              </a:rPr>
              <a:t>. Ce n’est pas uniquement le rôle du conseiller ou du point focal genre militaire. Ils sont là pour vous aider, mais intégrer le genre dans votre travail fait partie de vos responsabilités en tant que Casque bleu. </a:t>
            </a:r>
            <a:r>
              <a:rPr lang="fr-FR">
                <a:solidFill>
                  <a:srgbClr val="424242"/>
                </a:solidFill>
                <a:latin typeface="Segoe Sans"/>
              </a:rPr>
              <a:t>Veuillez</a:t>
            </a:r>
            <a:r>
              <a:rPr lang="fr-FR" b="0" i="0">
                <a:solidFill>
                  <a:srgbClr val="424242"/>
                </a:solidFill>
                <a:effectLst/>
                <a:latin typeface="Segoe Sans"/>
              </a:rPr>
              <a:t> à prendre en compte les perspectives de genre dans toutes vos actions. Et rappelez-vous que vous pouvez toujours demander de l’aide. Vous pouvez vous adresser au Point Focal Genre Militaire ou au Conseiller Genre Militaire de votre bataillon ou de la mission au sens large pour obtenir une expertise en genre si nécessaire. N’hésitez pas à solliciter leur assistance.</a:t>
            </a:r>
          </a:p>
          <a:p>
            <a:endParaRPr lang="en-US" b="0" dirty="0"/>
          </a:p>
          <a:p>
            <a:r>
              <a:rPr lang="fr-FR" b="1" i="0">
                <a:solidFill>
                  <a:srgbClr val="424242"/>
                </a:solidFill>
                <a:effectLst/>
                <a:latin typeface="Segoe Sans"/>
              </a:rPr>
              <a:t>Souhaitez-vous ajouter quelque chose ? Ou partager votre expérience ? Avez-vous des questions </a:t>
            </a:r>
            <a:r>
              <a:rPr lang="fr-FR" b="1">
                <a:solidFill>
                  <a:srgbClr val="424242"/>
                </a:solidFill>
                <a:latin typeface="Segoe Sans"/>
              </a:rPr>
              <a:t>? </a:t>
            </a:r>
            <a:r>
              <a:rPr lang="fr-FR" i="1">
                <a:solidFill>
                  <a:srgbClr val="424242"/>
                </a:solidFill>
                <a:latin typeface="Segoe Sans"/>
              </a:rPr>
              <a:t>(</a:t>
            </a:r>
            <a:r>
              <a:rPr lang="fr-FR" b="0" i="1">
                <a:solidFill>
                  <a:srgbClr val="424242"/>
                </a:solidFill>
                <a:effectLst/>
                <a:latin typeface="Segoe Sans"/>
              </a:rPr>
              <a:t>Répondez aux questions des participants.)</a:t>
            </a:r>
          </a:p>
          <a:p>
            <a:endParaRPr lang="fr-FR" b="0" i="1" dirty="0">
              <a:solidFill>
                <a:srgbClr val="424242"/>
              </a:solidFill>
              <a:effectLst/>
              <a:latin typeface="Segoe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424242"/>
                </a:solidFill>
                <a:effectLst/>
                <a:latin typeface="Segoe Sans"/>
              </a:rPr>
              <a:t>FIN DE LA PRÉSENTATION</a:t>
            </a:r>
          </a:p>
          <a:p>
            <a:endParaRPr lang="en-US" b="0" dirty="0"/>
          </a:p>
        </p:txBody>
      </p:sp>
      <p:sp>
        <p:nvSpPr>
          <p:cNvPr id="4" name="Slide Number Placeholder 3"/>
          <p:cNvSpPr>
            <a:spLocks noGrp="1"/>
          </p:cNvSpPr>
          <p:nvPr>
            <p:ph type="sldNum" sz="quarter" idx="5"/>
          </p:nvPr>
        </p:nvSpPr>
        <p:spPr/>
        <p:txBody>
          <a:bodyPr/>
          <a:lstStyle/>
          <a:p>
            <a:fld id="{6F186B72-DA94-4441-AAD7-0E66ED2025A1}" type="slidenum">
              <a:rPr lang="en-US" smtClean="0"/>
              <a:t>8</a:t>
            </a:fld>
            <a:endParaRPr lang="en-US" dirty="0"/>
          </a:p>
        </p:txBody>
      </p:sp>
    </p:spTree>
    <p:extLst>
      <p:ext uri="{BB962C8B-B14F-4D97-AF65-F5344CB8AC3E}">
        <p14:creationId xmlns:p14="http://schemas.microsoft.com/office/powerpoint/2010/main" val="123545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7F4CC-9A7F-61EB-36E2-E728BA9D79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CEE29B0-B9B4-8AB5-6B80-B21E569B7AB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05DA98B-98BB-60DB-579A-FF1E501FB6CE}"/>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5" name="Footer Placeholder 4">
            <a:extLst>
              <a:ext uri="{FF2B5EF4-FFF2-40B4-BE49-F238E27FC236}">
                <a16:creationId xmlns:a16="http://schemas.microsoft.com/office/drawing/2014/main" id="{BC282E28-6FF1-E219-6857-C7F77C77D09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90E071B-8374-FC7A-0624-B9A0A1533C9A}"/>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1890569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B0872-82AA-ADF4-0551-093FE4CA1C0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3B9A1D5-1049-5C59-7C61-4A1A04F9FD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02978-527A-20F9-7882-E74D72C335E8}"/>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5" name="Footer Placeholder 4">
            <a:extLst>
              <a:ext uri="{FF2B5EF4-FFF2-40B4-BE49-F238E27FC236}">
                <a16:creationId xmlns:a16="http://schemas.microsoft.com/office/drawing/2014/main" id="{B44E9867-1C9B-896F-2C28-E7F7BC6E14C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D76238D-4C32-A85B-1CF9-24C235B6B0B8}"/>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3614068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BA92DD-757E-17B2-1F1C-F1AA8C2D27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297B687-0AC4-5962-8F41-A92C39F13E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C2ABB3-8819-C19E-9FB3-71656A8AD79A}"/>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5" name="Footer Placeholder 4">
            <a:extLst>
              <a:ext uri="{FF2B5EF4-FFF2-40B4-BE49-F238E27FC236}">
                <a16:creationId xmlns:a16="http://schemas.microsoft.com/office/drawing/2014/main" id="{86198E78-CDBC-1399-FE35-B03F41B793F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4FB09CA-AA71-446F-EB85-1F971D99CB86}"/>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2556373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69CB7-E39D-B89F-EF23-695B84AAC0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B95A44-2BFB-C01F-145D-5588A36CB42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B9651F-BF12-808D-713A-6E784E146C10}"/>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5" name="Footer Placeholder 4">
            <a:extLst>
              <a:ext uri="{FF2B5EF4-FFF2-40B4-BE49-F238E27FC236}">
                <a16:creationId xmlns:a16="http://schemas.microsoft.com/office/drawing/2014/main" id="{B341AA85-4E42-753D-04C7-7DB87D12259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AC6A80F-3BE5-D8C4-2331-A03C24AE3F4F}"/>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807533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8CBA6-8C27-BF18-84F2-683FBBA4F4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B5E7C86-BF5A-E3BD-9AA8-C336A3F4103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96054D0-458A-8914-8DC3-35377757C5DD}"/>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5" name="Footer Placeholder 4">
            <a:extLst>
              <a:ext uri="{FF2B5EF4-FFF2-40B4-BE49-F238E27FC236}">
                <a16:creationId xmlns:a16="http://schemas.microsoft.com/office/drawing/2014/main" id="{C2748D1E-5E69-E7F7-F3BB-F6887BDC91E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8A11030-12D8-9E41-E9B7-569761158C9A}"/>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183873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F2631-AF09-86DD-C745-0A6A31BC74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B486E5-6D09-01A2-EB59-C92A5320725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C09DC4-9CA1-0474-6CAC-379286DBC2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5DB04F4-4A64-2681-A80E-C8515D397F2E}"/>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6" name="Footer Placeholder 5">
            <a:extLst>
              <a:ext uri="{FF2B5EF4-FFF2-40B4-BE49-F238E27FC236}">
                <a16:creationId xmlns:a16="http://schemas.microsoft.com/office/drawing/2014/main" id="{D3389B77-0B76-ADF6-F578-FDBBD782FB9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0781A4A-3079-24A7-A77A-B1E2830F092D}"/>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2213509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04C12-E73A-5AFF-7CA2-2ABC6067664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67283DE-FB7B-03C2-109B-90B6C4638B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974D73D-593E-48ED-18D7-927E20E7728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64B462-22C2-F659-FE26-625A4EA1C9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FB04F64-24A2-6FE9-5507-0353A8E1AC5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CB9D9DD-8347-286C-38AF-1D6FAA7DF810}"/>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8" name="Footer Placeholder 7">
            <a:extLst>
              <a:ext uri="{FF2B5EF4-FFF2-40B4-BE49-F238E27FC236}">
                <a16:creationId xmlns:a16="http://schemas.microsoft.com/office/drawing/2014/main" id="{17FB3C13-154F-ACF5-9B81-1CEF8620EC1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BBFF057E-A9C6-4660-5686-411F288E48A2}"/>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3459850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51CC5-BB77-8758-4609-3557AC0945C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C0C9E76-9834-3F92-0403-EAD443A187E3}"/>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4" name="Footer Placeholder 3">
            <a:extLst>
              <a:ext uri="{FF2B5EF4-FFF2-40B4-BE49-F238E27FC236}">
                <a16:creationId xmlns:a16="http://schemas.microsoft.com/office/drawing/2014/main" id="{E22657D6-2142-AA78-8B17-21917D7D47FC}"/>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482DAE7E-94BE-9DAE-36FF-BD072DA799F8}"/>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2147291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7AE483-2E5F-7782-CF77-CC51F9B3AEF5}"/>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3" name="Footer Placeholder 2">
            <a:extLst>
              <a:ext uri="{FF2B5EF4-FFF2-40B4-BE49-F238E27FC236}">
                <a16:creationId xmlns:a16="http://schemas.microsoft.com/office/drawing/2014/main" id="{A978160D-808A-50D0-844C-1B472BF30AC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96E0A7E-B80F-5FF1-4BE3-E8D9DB575CF2}"/>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2032143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4A0DA-FEDF-6A1D-C208-775F71A8E5F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0ACDBDB-9797-9D1D-754F-CCF61E6E03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732CC08-9A8A-8229-F9B7-860D9743CE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D46B28-CB18-4305-F5AD-18656E4AD2F1}"/>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6" name="Footer Placeholder 5">
            <a:extLst>
              <a:ext uri="{FF2B5EF4-FFF2-40B4-BE49-F238E27FC236}">
                <a16:creationId xmlns:a16="http://schemas.microsoft.com/office/drawing/2014/main" id="{8F542923-1494-8BBD-587F-51F47EB3D44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0CD343-FA7B-07AE-78C6-2A421624BB67}"/>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3689812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A8FF5-C650-F576-FA79-4E4E0EBBED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895A4D9-43DC-00ED-6F0A-7E3DF3265C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AEEDE74F-386C-E4A4-B160-D9FFFF058E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8CE219-220E-2072-1C92-674BE3EDA89D}"/>
              </a:ext>
            </a:extLst>
          </p:cNvPr>
          <p:cNvSpPr>
            <a:spLocks noGrp="1"/>
          </p:cNvSpPr>
          <p:nvPr>
            <p:ph type="dt" sz="half" idx="10"/>
          </p:nvPr>
        </p:nvSpPr>
        <p:spPr/>
        <p:txBody>
          <a:bodyPr/>
          <a:lstStyle/>
          <a:p>
            <a:fld id="{8DD79642-4E28-4FF2-8C0F-C67A3A34A6F3}" type="datetimeFigureOut">
              <a:rPr lang="en-US" smtClean="0"/>
              <a:t>8/29/2025</a:t>
            </a:fld>
            <a:endParaRPr lang="en-US" dirty="0"/>
          </a:p>
        </p:txBody>
      </p:sp>
      <p:sp>
        <p:nvSpPr>
          <p:cNvPr id="6" name="Footer Placeholder 5">
            <a:extLst>
              <a:ext uri="{FF2B5EF4-FFF2-40B4-BE49-F238E27FC236}">
                <a16:creationId xmlns:a16="http://schemas.microsoft.com/office/drawing/2014/main" id="{65853174-97DD-DF84-3325-379467E3B5C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6E33DF4-42DD-A6A5-A9E6-B7294B85D12C}"/>
              </a:ext>
            </a:extLst>
          </p:cNvPr>
          <p:cNvSpPr>
            <a:spLocks noGrp="1"/>
          </p:cNvSpPr>
          <p:nvPr>
            <p:ph type="sldNum" sz="quarter" idx="12"/>
          </p:nvPr>
        </p:nvSpPr>
        <p:spPr/>
        <p:txBody>
          <a:bodyPr/>
          <a:lstStyle/>
          <a:p>
            <a:fld id="{0000B476-4978-4465-8AF0-8AE7F639423F}" type="slidenum">
              <a:rPr lang="en-US" smtClean="0"/>
              <a:t>‹N°›</a:t>
            </a:fld>
            <a:endParaRPr lang="en-US" dirty="0"/>
          </a:p>
        </p:txBody>
      </p:sp>
    </p:spTree>
    <p:extLst>
      <p:ext uri="{BB962C8B-B14F-4D97-AF65-F5344CB8AC3E}">
        <p14:creationId xmlns:p14="http://schemas.microsoft.com/office/powerpoint/2010/main" val="302162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AA9D7A-BFBE-F83F-79A0-CA0FE753E0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E72373C-2C1A-C3A5-F184-C5E64B826C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27B733-A2CA-1789-0E8B-0ADDE31B62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DD79642-4E28-4FF2-8C0F-C67A3A34A6F3}" type="datetimeFigureOut">
              <a:rPr lang="en-US" smtClean="0"/>
              <a:t>8/29/2025</a:t>
            </a:fld>
            <a:endParaRPr lang="en-US" dirty="0"/>
          </a:p>
        </p:txBody>
      </p:sp>
      <p:sp>
        <p:nvSpPr>
          <p:cNvPr id="5" name="Footer Placeholder 4">
            <a:extLst>
              <a:ext uri="{FF2B5EF4-FFF2-40B4-BE49-F238E27FC236}">
                <a16:creationId xmlns:a16="http://schemas.microsoft.com/office/drawing/2014/main" id="{C1F52888-EA25-6335-16DA-932676EAB1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C3FA26B6-322A-F26F-495E-F1C46F3F0B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000B476-4978-4465-8AF0-8AE7F639423F}" type="slidenum">
              <a:rPr lang="en-US" smtClean="0"/>
              <a:t>‹N°›</a:t>
            </a:fld>
            <a:endParaRPr lang="en-US" dirty="0"/>
          </a:p>
        </p:txBody>
      </p:sp>
    </p:spTree>
    <p:extLst>
      <p:ext uri="{BB962C8B-B14F-4D97-AF65-F5344CB8AC3E}">
        <p14:creationId xmlns:p14="http://schemas.microsoft.com/office/powerpoint/2010/main" val="15320551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0" name="Picture 2099">
            <a:extLst>
              <a:ext uri="{FF2B5EF4-FFF2-40B4-BE49-F238E27FC236}">
                <a16:creationId xmlns:a16="http://schemas.microsoft.com/office/drawing/2014/main" id="{7D1CEE8A-C453-8118-D47D-0BD18D3A6F91}"/>
              </a:ext>
            </a:extLst>
          </p:cNvPr>
          <p:cNvPicPr>
            <a:picLocks noChangeAspect="1"/>
          </p:cNvPicPr>
          <p:nvPr/>
        </p:nvPicPr>
        <p:blipFill>
          <a:blip r:embed="rId2"/>
          <a:stretch>
            <a:fillRect/>
          </a:stretch>
        </p:blipFill>
        <p:spPr>
          <a:xfrm>
            <a:off x="0" y="33799"/>
            <a:ext cx="4500830" cy="6824201"/>
          </a:xfrm>
          <a:prstGeom prst="rect">
            <a:avLst/>
          </a:prstGeom>
          <a:ln>
            <a:noFill/>
          </a:ln>
          <a:effectLst>
            <a:outerShdw blurRad="292100" dist="139700" dir="2700000" algn="tl" rotWithShape="0">
              <a:srgbClr val="333333">
                <a:alpha val="65000"/>
              </a:srgbClr>
            </a:outerShdw>
          </a:effectLst>
        </p:spPr>
      </p:pic>
      <p:sp>
        <p:nvSpPr>
          <p:cNvPr id="2101" name="TextBox 2100">
            <a:extLst>
              <a:ext uri="{FF2B5EF4-FFF2-40B4-BE49-F238E27FC236}">
                <a16:creationId xmlns:a16="http://schemas.microsoft.com/office/drawing/2014/main" id="{49E792DD-CF6E-367B-B9F1-59AA5C4E9863}"/>
              </a:ext>
            </a:extLst>
          </p:cNvPr>
          <p:cNvSpPr txBox="1"/>
          <p:nvPr/>
        </p:nvSpPr>
        <p:spPr>
          <a:xfrm>
            <a:off x="6700986" y="101374"/>
            <a:ext cx="4626598" cy="6555641"/>
          </a:xfrm>
          <a:prstGeom prst="rect">
            <a:avLst/>
          </a:prstGeom>
          <a:noFill/>
        </p:spPr>
        <p:txBody>
          <a:bodyPr wrap="square">
            <a:spAutoFit/>
          </a:bodyPr>
          <a:lstStyle/>
          <a:p>
            <a:pPr algn="ctr"/>
            <a:r>
              <a:rPr lang="fr-FR" sz="3200" b="1" i="1" noProof="0" dirty="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rPr>
              <a:t>Matériel de formation complémentaire</a:t>
            </a:r>
          </a:p>
          <a:p>
            <a:endParaRPr lang="fr-FR" b="1" noProof="0" dirty="0">
              <a:solidFill>
                <a:srgbClr val="424242"/>
              </a:solidFill>
              <a:latin typeface="Calibri Light" panose="020F0302020204030204" pitchFamily="34" charset="0"/>
              <a:ea typeface="Calibri Light" panose="020F0302020204030204" pitchFamily="34" charset="0"/>
              <a:cs typeface="Calibri Light" panose="020F0302020204030204" pitchFamily="34" charset="0"/>
            </a:endParaRPr>
          </a:p>
          <a:p>
            <a:endParaRPr lang="fr-FR" b="1" i="0" noProof="0" dirty="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endParaRPr>
          </a:p>
          <a:p>
            <a:endParaRPr lang="fr-FR" b="1" noProof="0" dirty="0">
              <a:solidFill>
                <a:srgbClr val="424242"/>
              </a:solidFill>
              <a:latin typeface="Calibri Light" panose="020F0302020204030204" pitchFamily="34" charset="0"/>
              <a:ea typeface="Calibri Light" panose="020F0302020204030204" pitchFamily="34" charset="0"/>
              <a:cs typeface="Calibri Light" panose="020F0302020204030204" pitchFamily="34" charset="0"/>
            </a:endParaRPr>
          </a:p>
          <a:p>
            <a:pPr algn="ctr"/>
            <a:br>
              <a:rPr lang="fr-FR" sz="3200" i="0" noProof="0" dirty="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rPr>
            </a:br>
            <a:r>
              <a:rPr lang="fr-FR" sz="5400" i="0" noProof="0" dirty="0">
                <a:solidFill>
                  <a:srgbClr val="424242"/>
                </a:solidFill>
                <a:effectLst/>
                <a:latin typeface="Calibri Light" panose="020F0302020204030204" pitchFamily="34" charset="0"/>
                <a:ea typeface="Calibri Light" panose="020F0302020204030204" pitchFamily="34" charset="0"/>
                <a:cs typeface="Calibri Light" panose="020F0302020204030204" pitchFamily="34" charset="0"/>
              </a:rPr>
              <a:t>Intégrer la dimension de genre dans le travail des forces </a:t>
            </a:r>
            <a:r>
              <a:rPr lang="fr-FR" sz="5400" noProof="0" dirty="0">
                <a:solidFill>
                  <a:srgbClr val="424242"/>
                </a:solidFill>
                <a:latin typeface="Calibri Light" panose="020F0302020204030204" pitchFamily="34" charset="0"/>
                <a:ea typeface="Calibri Light" panose="020F0302020204030204" pitchFamily="34" charset="0"/>
                <a:cs typeface="Calibri Light" panose="020F0302020204030204" pitchFamily="34" charset="0"/>
              </a:rPr>
              <a:t>militaires</a:t>
            </a:r>
            <a:endParaRPr lang="fr-FR" sz="5400" noProof="0" dirty="0">
              <a:latin typeface="Calibri Light" panose="020F0302020204030204" pitchFamily="34" charset="0"/>
              <a:ea typeface="Calibri Light" panose="020F0302020204030204" pitchFamily="34" charset="0"/>
              <a:cs typeface="Calibri Light" panose="020F0302020204030204" pitchFamily="34" charset="0"/>
            </a:endParaRPr>
          </a:p>
        </p:txBody>
      </p:sp>
      <p:pic>
        <p:nvPicPr>
          <p:cNvPr id="2104" name="Picture 2103">
            <a:extLst>
              <a:ext uri="{FF2B5EF4-FFF2-40B4-BE49-F238E27FC236}">
                <a16:creationId xmlns:a16="http://schemas.microsoft.com/office/drawing/2014/main" id="{9E7E2319-754D-78F1-3236-B163C82486AA}"/>
              </a:ext>
            </a:extLst>
          </p:cNvPr>
          <p:cNvPicPr>
            <a:picLocks noChangeAspect="1"/>
          </p:cNvPicPr>
          <p:nvPr/>
        </p:nvPicPr>
        <p:blipFill rotWithShape="1">
          <a:blip r:embed="rId3"/>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2858640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BBCF5865-B7D6-3BA5-08B8-A6FDC9008FFB}"/>
              </a:ext>
            </a:extLst>
          </p:cNvPr>
          <p:cNvSpPr txBox="1">
            <a:spLocks/>
          </p:cNvSpPr>
          <p:nvPr/>
        </p:nvSpPr>
        <p:spPr>
          <a:xfrm>
            <a:off x="1287780" y="2889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Objectifs</a:t>
            </a:r>
            <a:r>
              <a:rPr lang="fr-FR" noProof="0" dirty="0"/>
              <a:t> de formation</a:t>
            </a:r>
          </a:p>
        </p:txBody>
      </p:sp>
      <p:sp>
        <p:nvSpPr>
          <p:cNvPr id="5" name="Espace réservé du contenu 2">
            <a:extLst>
              <a:ext uri="{FF2B5EF4-FFF2-40B4-BE49-F238E27FC236}">
                <a16:creationId xmlns:a16="http://schemas.microsoft.com/office/drawing/2014/main" id="{D058C7B0-1394-77FC-2474-473757426E33}"/>
              </a:ext>
            </a:extLst>
          </p:cNvPr>
          <p:cNvSpPr txBox="1">
            <a:spLocks/>
          </p:cNvSpPr>
          <p:nvPr/>
        </p:nvSpPr>
        <p:spPr>
          <a:xfrm>
            <a:off x="990600" y="1978025"/>
            <a:ext cx="10515600"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07000"/>
              </a:lnSpc>
              <a:buFont typeface="Wingdings" panose="05000000000000000000" pitchFamily="2" charset="2"/>
              <a:buChar char=""/>
            </a:pPr>
            <a:r>
              <a:rPr lang="fr-FR" dirty="0">
                <a:latin typeface="Calibri"/>
                <a:ea typeface="Calibri"/>
                <a:cs typeface="Calibri"/>
              </a:rPr>
              <a:t>Rafraîchir sa</a:t>
            </a:r>
            <a:r>
              <a:rPr lang="fr-FR" noProof="0" dirty="0">
                <a:latin typeface="Calibri"/>
                <a:ea typeface="Calibri"/>
                <a:cs typeface="Calibri"/>
              </a:rPr>
              <a:t> compréhension des concepts fondamentaux et du cadre normatif relatif à l’égalité des genres</a:t>
            </a:r>
          </a:p>
          <a:p>
            <a:pPr marL="342900" indent="-342900" algn="just">
              <a:lnSpc>
                <a:spcPct val="107000"/>
              </a:lnSpc>
              <a:buFont typeface="Wingdings" panose="05000000000000000000" pitchFamily="2" charset="2"/>
              <a:buChar char=""/>
            </a:pPr>
            <a:r>
              <a:rPr lang="fr-FR" noProof="0" dirty="0">
                <a:latin typeface="Calibri" panose="020F0502020204030204" pitchFamily="34" charset="0"/>
                <a:ea typeface="Calibri" panose="020F0502020204030204" pitchFamily="34" charset="0"/>
                <a:cs typeface="Calibri" panose="020F0502020204030204" pitchFamily="34" charset="0"/>
              </a:rPr>
              <a:t>Déterminer l’importance de l’intégration de la dimension de genre dans les fonctions et mandats des forces armées</a:t>
            </a:r>
          </a:p>
          <a:p>
            <a:pPr marL="342900" indent="-342900" algn="just">
              <a:lnSpc>
                <a:spcPct val="107000"/>
              </a:lnSpc>
              <a:buFont typeface="Wingdings" panose="05000000000000000000" pitchFamily="2" charset="2"/>
              <a:buChar char=""/>
            </a:pPr>
            <a:r>
              <a:rPr lang="fr-FR" noProof="0" dirty="0">
                <a:latin typeface="Calibri" panose="020F0502020204030204" pitchFamily="34" charset="0"/>
                <a:ea typeface="Calibri" panose="020F0502020204030204" pitchFamily="34" charset="0"/>
                <a:cs typeface="Calibri" panose="020F0502020204030204" pitchFamily="34" charset="0"/>
              </a:rPr>
              <a:t>Identifier les modalités pratiques d’intégration de la perspective de genre dans les activités militaires</a:t>
            </a:r>
            <a:endParaRPr lang="fr-FR" noProof="0" dirty="0"/>
          </a:p>
        </p:txBody>
      </p:sp>
    </p:spTree>
    <p:extLst>
      <p:ext uri="{BB962C8B-B14F-4D97-AF65-F5344CB8AC3E}">
        <p14:creationId xmlns:p14="http://schemas.microsoft.com/office/powerpoint/2010/main" val="3551816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4AD7947-5527-F088-B252-D3478732C9B2}"/>
              </a:ext>
            </a:extLst>
          </p:cNvPr>
          <p:cNvSpPr/>
          <p:nvPr/>
        </p:nvSpPr>
        <p:spPr>
          <a:xfrm>
            <a:off x="439103" y="1245870"/>
            <a:ext cx="4617720" cy="542966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fr-FR" sz="2800" b="1" noProof="0" dirty="0">
                <a:solidFill>
                  <a:schemeClr val="tx1"/>
                </a:solidFill>
                <a:latin typeface="Calibri" panose="020F0502020204030204" pitchFamily="34" charset="0"/>
                <a:ea typeface="Calibri" panose="020F0502020204030204" pitchFamily="34" charset="0"/>
                <a:cs typeface="Calibri" panose="020F0502020204030204" pitchFamily="34" charset="0"/>
              </a:rPr>
              <a:t>Le sexe</a:t>
            </a:r>
          </a:p>
          <a:p>
            <a:endParaRPr lang="fr-FR" sz="2800" b="1"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r>
              <a:rPr lang="fr-FR" sz="2800" dirty="0">
                <a:solidFill>
                  <a:schemeClr val="tx1"/>
                </a:solidFill>
                <a:latin typeface="Calibri"/>
                <a:ea typeface="Calibri"/>
                <a:cs typeface="Calibri"/>
              </a:rPr>
              <a:t>Différences</a:t>
            </a:r>
            <a:r>
              <a:rPr lang="fr-FR" sz="2800" noProof="0" dirty="0">
                <a:solidFill>
                  <a:schemeClr val="tx1"/>
                </a:solidFill>
                <a:latin typeface="Calibri"/>
                <a:ea typeface="Calibri"/>
                <a:cs typeface="Calibri"/>
              </a:rPr>
              <a:t> </a:t>
            </a:r>
            <a:r>
              <a:rPr lang="fr-FR" sz="2800" dirty="0">
                <a:solidFill>
                  <a:schemeClr val="tx1"/>
                </a:solidFill>
                <a:latin typeface="Calibri"/>
                <a:ea typeface="Calibri"/>
                <a:cs typeface="Calibri"/>
              </a:rPr>
              <a:t>biologiques</a:t>
            </a:r>
            <a:r>
              <a:rPr lang="fr-FR" sz="2800" noProof="0" dirty="0">
                <a:solidFill>
                  <a:schemeClr val="tx1"/>
                </a:solidFill>
                <a:latin typeface="Calibri"/>
                <a:ea typeface="Calibri"/>
                <a:cs typeface="Calibri"/>
              </a:rPr>
              <a:t> entre </a:t>
            </a:r>
            <a:r>
              <a:rPr lang="fr-FR" sz="2800" dirty="0">
                <a:solidFill>
                  <a:schemeClr val="tx1"/>
                </a:solidFill>
                <a:latin typeface="Calibri"/>
                <a:ea typeface="Calibri"/>
                <a:cs typeface="Calibri"/>
              </a:rPr>
              <a:t>hommes</a:t>
            </a:r>
            <a:r>
              <a:rPr lang="fr-FR" sz="2800" noProof="0" dirty="0">
                <a:solidFill>
                  <a:schemeClr val="tx1"/>
                </a:solidFill>
                <a:latin typeface="Calibri"/>
                <a:ea typeface="Calibri"/>
                <a:cs typeface="Calibri"/>
              </a:rPr>
              <a:t> et femmes</a:t>
            </a:r>
          </a:p>
          <a:p>
            <a:pPr algn="ctr"/>
            <a:endParaRPr lang="fr-FR" sz="280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spcBef>
                <a:spcPts val="300"/>
              </a:spcBef>
              <a:spcAft>
                <a:spcPts val="300"/>
              </a:spcAft>
            </a:pPr>
            <a:r>
              <a:rPr lang="fr-FR" sz="2800" b="0" i="0" noProof="0" dirty="0">
                <a:solidFill>
                  <a:schemeClr val="tx1"/>
                </a:solidFill>
                <a:effectLst/>
                <a:latin typeface="Calibri"/>
                <a:ea typeface="Calibri"/>
                <a:cs typeface="Calibri"/>
              </a:rPr>
              <a:t>C’est une</a:t>
            </a:r>
            <a:r>
              <a:rPr lang="fr-FR" sz="2800" dirty="0">
                <a:solidFill>
                  <a:schemeClr val="tx1"/>
                </a:solidFill>
                <a:latin typeface="Calibri"/>
                <a:ea typeface="Calibri"/>
                <a:cs typeface="Calibri"/>
              </a:rPr>
              <a:t> caractéristique </a:t>
            </a:r>
            <a:r>
              <a:rPr lang="fr-FR" sz="2800" b="0" i="0" noProof="0" dirty="0">
                <a:solidFill>
                  <a:schemeClr val="tx1"/>
                </a:solidFill>
                <a:effectLst/>
                <a:latin typeface="Calibri"/>
                <a:ea typeface="Calibri"/>
                <a:cs typeface="Calibri"/>
              </a:rPr>
              <a:t>: </a:t>
            </a:r>
          </a:p>
          <a:p>
            <a:pPr algn="l">
              <a:spcBef>
                <a:spcPts val="300"/>
              </a:spcBef>
              <a:spcAft>
                <a:spcPts val="300"/>
              </a:spcAft>
            </a:pPr>
            <a:r>
              <a:rPr lang="fr-FR" sz="2800" dirty="0">
                <a:solidFill>
                  <a:schemeClr val="tx1"/>
                </a:solidFill>
                <a:latin typeface="Calibri"/>
                <a:ea typeface="Calibri"/>
                <a:cs typeface="Calibri"/>
              </a:rPr>
              <a:t>Définie</a:t>
            </a:r>
            <a:r>
              <a:rPr lang="fr-FR" sz="2800" b="0" i="0" noProof="0" dirty="0">
                <a:solidFill>
                  <a:schemeClr val="tx1"/>
                </a:solidFill>
                <a:effectLst/>
                <a:latin typeface="Calibri"/>
                <a:ea typeface="Calibri"/>
                <a:cs typeface="Calibri"/>
              </a:rPr>
              <a:t> biologiquement</a:t>
            </a:r>
          </a:p>
          <a:p>
            <a:pPr algn="l">
              <a:spcBef>
                <a:spcPts val="300"/>
              </a:spcBef>
              <a:spcAft>
                <a:spcPts val="300"/>
              </a:spcAft>
            </a:pPr>
            <a:r>
              <a:rPr lang="fr-FR" sz="2800" b="0" i="0" noProof="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Généralement déterminée à la naissance</a:t>
            </a:r>
          </a:p>
          <a:p>
            <a:pPr algn="l">
              <a:spcBef>
                <a:spcPts val="300"/>
              </a:spcBef>
              <a:spcAft>
                <a:spcPts val="300"/>
              </a:spcAft>
            </a:pPr>
            <a:r>
              <a:rPr lang="fr-FR" sz="2800" b="0" i="0" noProof="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Universelle</a:t>
            </a:r>
          </a:p>
          <a:p>
            <a:pPr algn="ctr"/>
            <a:endParaRPr lang="fr-FR" sz="2800" noProof="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7F4B3A7A-9FEA-F2DA-E78C-1E8912293E1C}"/>
              </a:ext>
            </a:extLst>
          </p:cNvPr>
          <p:cNvSpPr txBox="1"/>
          <p:nvPr/>
        </p:nvSpPr>
        <p:spPr>
          <a:xfrm>
            <a:off x="5654993" y="1154431"/>
            <a:ext cx="6097904" cy="3108543"/>
          </a:xfrm>
          <a:prstGeom prst="rect">
            <a:avLst/>
          </a:prstGeom>
          <a:noFill/>
        </p:spPr>
        <p:txBody>
          <a:bodyPr wrap="square" lIns="91440" tIns="45720" rIns="91440" bIns="45720" anchor="t">
            <a:spAutoFit/>
          </a:bodyPr>
          <a:lstStyle/>
          <a:p>
            <a:r>
              <a:rPr lang="fr-FR" sz="2800" b="1" i="0" noProof="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Genre</a:t>
            </a:r>
          </a:p>
          <a:p>
            <a:br>
              <a:rPr lang="fr-FR" sz="2800" noProof="0" dirty="0">
                <a:latin typeface="Calibri" panose="020F0502020204030204" pitchFamily="34" charset="0"/>
                <a:ea typeface="Calibri" panose="020F0502020204030204" pitchFamily="34" charset="0"/>
                <a:cs typeface="Calibri" panose="020F0502020204030204" pitchFamily="34" charset="0"/>
              </a:rPr>
            </a:br>
            <a:r>
              <a:rPr lang="fr-FR" sz="2800" dirty="0">
                <a:solidFill>
                  <a:srgbClr val="424242"/>
                </a:solidFill>
                <a:latin typeface="Calibri"/>
                <a:ea typeface="Calibri"/>
                <a:cs typeface="Calibri"/>
              </a:rPr>
              <a:t>Il fait</a:t>
            </a:r>
            <a:r>
              <a:rPr lang="fr-FR" sz="2800" b="0" i="0" noProof="0" dirty="0">
                <a:solidFill>
                  <a:srgbClr val="424242"/>
                </a:solidFill>
                <a:effectLst/>
                <a:latin typeface="Calibri"/>
                <a:ea typeface="Calibri"/>
                <a:cs typeface="Calibri"/>
              </a:rPr>
              <a:t> référence à ce qu’une société considère comme approprié ou attendu pour les femmes et les hommes — en termes de comportements, d’attitudes et d’actions.</a:t>
            </a:r>
            <a:endParaRPr lang="fr-FR" sz="2800" noProof="0" dirty="0">
              <a:latin typeface="Calibri"/>
              <a:ea typeface="Calibri"/>
              <a:cs typeface="Calibri"/>
            </a:endParaRPr>
          </a:p>
        </p:txBody>
      </p:sp>
      <p:sp>
        <p:nvSpPr>
          <p:cNvPr id="8" name="TextBox 7">
            <a:extLst>
              <a:ext uri="{FF2B5EF4-FFF2-40B4-BE49-F238E27FC236}">
                <a16:creationId xmlns:a16="http://schemas.microsoft.com/office/drawing/2014/main" id="{5FC22956-59D3-3A58-94E5-F5A2E02AC42E}"/>
              </a:ext>
            </a:extLst>
          </p:cNvPr>
          <p:cNvSpPr txBox="1"/>
          <p:nvPr/>
        </p:nvSpPr>
        <p:spPr>
          <a:xfrm>
            <a:off x="5776437" y="4693861"/>
            <a:ext cx="6097904" cy="2046714"/>
          </a:xfrm>
          <a:prstGeom prst="rect">
            <a:avLst/>
          </a:prstGeom>
          <a:noFill/>
        </p:spPr>
        <p:txBody>
          <a:bodyPr wrap="square">
            <a:spAutoFit/>
          </a:bodyPr>
          <a:lstStyle/>
          <a:p>
            <a:pPr algn="l">
              <a:spcBef>
                <a:spcPts val="600"/>
              </a:spcBef>
              <a:spcAft>
                <a:spcPts val="300"/>
              </a:spcAft>
              <a:buNone/>
            </a:pPr>
            <a:r>
              <a:rPr lang="fr-FR" sz="2800" i="0" noProof="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Cela :</a:t>
            </a:r>
          </a:p>
          <a:p>
            <a:pPr algn="l">
              <a:spcBef>
                <a:spcPts val="300"/>
              </a:spcBef>
              <a:spcAft>
                <a:spcPts val="300"/>
              </a:spcAft>
            </a:pPr>
            <a:r>
              <a:rPr lang="fr-FR" sz="2800" i="0" noProof="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Définit des limites</a:t>
            </a:r>
          </a:p>
          <a:p>
            <a:pPr algn="l">
              <a:spcBef>
                <a:spcPts val="300"/>
              </a:spcBef>
              <a:spcAft>
                <a:spcPts val="300"/>
              </a:spcAft>
            </a:pPr>
            <a:r>
              <a:rPr lang="fr-FR" sz="2800" i="0" noProof="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Façonne les attentes</a:t>
            </a:r>
          </a:p>
          <a:p>
            <a:pPr algn="l">
              <a:spcBef>
                <a:spcPts val="300"/>
              </a:spcBef>
              <a:spcAft>
                <a:spcPts val="300"/>
              </a:spcAft>
            </a:pPr>
            <a:r>
              <a:rPr lang="fr-FR" sz="2800" i="0" noProof="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Établit des règles</a:t>
            </a:r>
          </a:p>
        </p:txBody>
      </p:sp>
      <p:sp>
        <p:nvSpPr>
          <p:cNvPr id="10" name="TextBox 9">
            <a:extLst>
              <a:ext uri="{FF2B5EF4-FFF2-40B4-BE49-F238E27FC236}">
                <a16:creationId xmlns:a16="http://schemas.microsoft.com/office/drawing/2014/main" id="{DF65AF8B-A26C-C007-3476-584221BA69CD}"/>
              </a:ext>
            </a:extLst>
          </p:cNvPr>
          <p:cNvSpPr txBox="1"/>
          <p:nvPr/>
        </p:nvSpPr>
        <p:spPr>
          <a:xfrm>
            <a:off x="2606041" y="182464"/>
            <a:ext cx="6097904" cy="769441"/>
          </a:xfrm>
          <a:prstGeom prst="rect">
            <a:avLst/>
          </a:prstGeom>
          <a:noFill/>
        </p:spPr>
        <p:txBody>
          <a:bodyPr wrap="square">
            <a:spAutoFit/>
          </a:bodyPr>
          <a:lstStyle/>
          <a:p>
            <a:r>
              <a:rPr lang="fr-FR" sz="4400" noProof="0" dirty="0">
                <a:latin typeface="Calibri" panose="020F0502020204030204" pitchFamily="34" charset="0"/>
                <a:ea typeface="Calibri" panose="020F0502020204030204" pitchFamily="34" charset="0"/>
                <a:cs typeface="Calibri" panose="020F0502020204030204" pitchFamily="34" charset="0"/>
              </a:rPr>
              <a:t>Qu’est-ce que le Genre?</a:t>
            </a:r>
          </a:p>
        </p:txBody>
      </p:sp>
    </p:spTree>
    <p:extLst>
      <p:ext uri="{BB962C8B-B14F-4D97-AF65-F5344CB8AC3E}">
        <p14:creationId xmlns:p14="http://schemas.microsoft.com/office/powerpoint/2010/main" val="3467038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C6B49C8F-09A7-1C02-F292-056DADAA3284}"/>
              </a:ext>
            </a:extLst>
          </p:cNvPr>
          <p:cNvSpPr txBox="1">
            <a:spLocks/>
          </p:cNvSpPr>
          <p:nvPr/>
        </p:nvSpPr>
        <p:spPr>
          <a:xfrm>
            <a:off x="838200" y="33769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fr-FR" dirty="0">
                <a:solidFill>
                  <a:sysClr val="windowText" lastClr="000000"/>
                </a:solidFill>
                <a:latin typeface="Calibri Light" panose="020F0302020204030204"/>
              </a:rPr>
              <a:t>Cadre normatif</a:t>
            </a:r>
            <a:endParaRPr lang="fr-FR" dirty="0">
              <a:solidFill>
                <a:sysClr val="windowText" lastClr="000000"/>
              </a:solidFill>
              <a:ea typeface="+mj-ea"/>
              <a:cs typeface="+mj-cs"/>
            </a:endParaRPr>
          </a:p>
        </p:txBody>
      </p:sp>
      <p:graphicFrame>
        <p:nvGraphicFramePr>
          <p:cNvPr id="9" name="Espace réservé du contenu 3">
            <a:extLst>
              <a:ext uri="{FF2B5EF4-FFF2-40B4-BE49-F238E27FC236}">
                <a16:creationId xmlns:a16="http://schemas.microsoft.com/office/drawing/2014/main" id="{C205F811-88A9-9666-E2DA-E8202157CD0F}"/>
              </a:ext>
            </a:extLst>
          </p:cNvPr>
          <p:cNvGraphicFramePr>
            <a:graphicFrameLocks/>
          </p:cNvGraphicFramePr>
          <p:nvPr>
            <p:extLst>
              <p:ext uri="{D42A27DB-BD31-4B8C-83A1-F6EECF244321}">
                <p14:modId xmlns:p14="http://schemas.microsoft.com/office/powerpoint/2010/main" val="2762224530"/>
              </p:ext>
            </p:extLst>
          </p:nvPr>
        </p:nvGraphicFramePr>
        <p:xfrm>
          <a:off x="838200" y="1569874"/>
          <a:ext cx="10794358" cy="48955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20917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88451EEC-9955-FF26-2E9D-85860887028B}"/>
              </a:ext>
            </a:extLst>
          </p:cNvPr>
          <p:cNvSpPr>
            <a:spLocks noGrp="1"/>
          </p:cNvSpPr>
          <p:nvPr>
            <p:ph type="title"/>
          </p:nvPr>
        </p:nvSpPr>
        <p:spPr>
          <a:xfrm>
            <a:off x="838200" y="365125"/>
            <a:ext cx="10515600" cy="1325563"/>
          </a:xfrm>
        </p:spPr>
        <p:txBody>
          <a:bodyPr/>
          <a:lstStyle/>
          <a:p>
            <a:r>
              <a:rPr lang="fr-FR" noProof="0" dirty="0"/>
              <a:t>Agenda </a:t>
            </a:r>
            <a:r>
              <a:rPr lang="fr-FR" dirty="0"/>
              <a:t>"Femmes, paix et sécurité"</a:t>
            </a:r>
            <a:endParaRPr lang="fr-FR" noProof="0" dirty="0"/>
          </a:p>
        </p:txBody>
      </p:sp>
      <p:pic>
        <p:nvPicPr>
          <p:cNvPr id="5" name="Image 11">
            <a:extLst>
              <a:ext uri="{FF2B5EF4-FFF2-40B4-BE49-F238E27FC236}">
                <a16:creationId xmlns:a16="http://schemas.microsoft.com/office/drawing/2014/main" id="{00F47A8E-7F77-1CA4-CE83-8136E99C37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290742" y="1496206"/>
            <a:ext cx="2253035" cy="4859079"/>
          </a:xfrm>
          <a:prstGeom prst="rect">
            <a:avLst/>
          </a:prstGeom>
        </p:spPr>
      </p:pic>
      <p:pic>
        <p:nvPicPr>
          <p:cNvPr id="6" name="Image 12">
            <a:extLst>
              <a:ext uri="{FF2B5EF4-FFF2-40B4-BE49-F238E27FC236}">
                <a16:creationId xmlns:a16="http://schemas.microsoft.com/office/drawing/2014/main" id="{D063A4E3-3CBA-F642-C01E-54D06BEDEA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737573" y="1443403"/>
            <a:ext cx="2253035" cy="4859079"/>
          </a:xfrm>
          <a:prstGeom prst="rect">
            <a:avLst/>
          </a:prstGeom>
        </p:spPr>
      </p:pic>
      <p:pic>
        <p:nvPicPr>
          <p:cNvPr id="7" name="Image 13">
            <a:extLst>
              <a:ext uri="{FF2B5EF4-FFF2-40B4-BE49-F238E27FC236}">
                <a16:creationId xmlns:a16="http://schemas.microsoft.com/office/drawing/2014/main" id="{0AAA7FEE-94C0-E333-80BC-ABC2819A9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184404" y="1426627"/>
            <a:ext cx="2253035" cy="4859079"/>
          </a:xfrm>
          <a:prstGeom prst="rect">
            <a:avLst/>
          </a:prstGeom>
        </p:spPr>
      </p:pic>
      <p:pic>
        <p:nvPicPr>
          <p:cNvPr id="8" name="Image 14">
            <a:extLst>
              <a:ext uri="{FF2B5EF4-FFF2-40B4-BE49-F238E27FC236}">
                <a16:creationId xmlns:a16="http://schemas.microsoft.com/office/drawing/2014/main" id="{9D01DE76-7F7C-2350-48FA-3BFA7E4391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625208" y="1426626"/>
            <a:ext cx="2253035" cy="4859079"/>
          </a:xfrm>
          <a:prstGeom prst="rect">
            <a:avLst/>
          </a:prstGeom>
        </p:spPr>
      </p:pic>
      <p:sp>
        <p:nvSpPr>
          <p:cNvPr id="9" name="Rectangle : coins arrondis 4">
            <a:extLst>
              <a:ext uri="{FF2B5EF4-FFF2-40B4-BE49-F238E27FC236}">
                <a16:creationId xmlns:a16="http://schemas.microsoft.com/office/drawing/2014/main" id="{DC449609-12C3-9E52-BC3B-F6FE03A1858B}"/>
              </a:ext>
            </a:extLst>
          </p:cNvPr>
          <p:cNvSpPr/>
          <p:nvPr/>
        </p:nvSpPr>
        <p:spPr>
          <a:xfrm>
            <a:off x="1317530" y="2626310"/>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noProof="0" dirty="0">
                <a:solidFill>
                  <a:schemeClr val="bg1"/>
                </a:solidFill>
              </a:rPr>
              <a:t>Participation</a:t>
            </a:r>
          </a:p>
        </p:txBody>
      </p:sp>
      <p:sp>
        <p:nvSpPr>
          <p:cNvPr id="10" name="Rectangle : coins arrondis 7">
            <a:extLst>
              <a:ext uri="{FF2B5EF4-FFF2-40B4-BE49-F238E27FC236}">
                <a16:creationId xmlns:a16="http://schemas.microsoft.com/office/drawing/2014/main" id="{A633830E-D733-22BA-77EB-69BA681BBCBB}"/>
              </a:ext>
            </a:extLst>
          </p:cNvPr>
          <p:cNvSpPr/>
          <p:nvPr/>
        </p:nvSpPr>
        <p:spPr>
          <a:xfrm>
            <a:off x="3754178" y="3342276"/>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algn="ctr"/>
            <a:r>
              <a:rPr lang="fr-FR" b="1" dirty="0">
                <a:solidFill>
                  <a:schemeClr val="bg1"/>
                </a:solidFill>
              </a:rPr>
              <a:t>Protection</a:t>
            </a:r>
            <a:endParaRPr lang="fr-FR" b="1" noProof="0" dirty="0" err="1">
              <a:solidFill>
                <a:schemeClr val="bg1"/>
              </a:solidFill>
            </a:endParaRPr>
          </a:p>
        </p:txBody>
      </p:sp>
      <p:sp>
        <p:nvSpPr>
          <p:cNvPr id="11" name="Rectangle : coins arrondis 8">
            <a:extLst>
              <a:ext uri="{FF2B5EF4-FFF2-40B4-BE49-F238E27FC236}">
                <a16:creationId xmlns:a16="http://schemas.microsoft.com/office/drawing/2014/main" id="{19F07650-AAC6-D999-2D89-D40ED54508AC}"/>
              </a:ext>
            </a:extLst>
          </p:cNvPr>
          <p:cNvSpPr/>
          <p:nvPr/>
        </p:nvSpPr>
        <p:spPr>
          <a:xfrm>
            <a:off x="8677807" y="4777536"/>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algn="ctr"/>
            <a:r>
              <a:rPr lang="fr-FR" b="1" dirty="0">
                <a:solidFill>
                  <a:schemeClr val="bg1"/>
                </a:solidFill>
              </a:rPr>
              <a:t>Secours et rétablissement</a:t>
            </a:r>
          </a:p>
        </p:txBody>
      </p:sp>
      <p:sp>
        <p:nvSpPr>
          <p:cNvPr id="12" name="Rectangle : coins arrondis 9">
            <a:extLst>
              <a:ext uri="{FF2B5EF4-FFF2-40B4-BE49-F238E27FC236}">
                <a16:creationId xmlns:a16="http://schemas.microsoft.com/office/drawing/2014/main" id="{0A75C532-221C-6D7A-394B-4EEC687CB712}"/>
              </a:ext>
            </a:extLst>
          </p:cNvPr>
          <p:cNvSpPr/>
          <p:nvPr/>
        </p:nvSpPr>
        <p:spPr>
          <a:xfrm>
            <a:off x="6226785" y="4059906"/>
            <a:ext cx="2071868" cy="71763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algn="ctr"/>
            <a:r>
              <a:rPr lang="fr-FR" b="1" dirty="0">
                <a:solidFill>
                  <a:schemeClr val="bg1"/>
                </a:solidFill>
              </a:rPr>
              <a:t>Prévention</a:t>
            </a:r>
            <a:endParaRPr lang="fr-FR" b="1" noProof="0" dirty="0">
              <a:solidFill>
                <a:schemeClr val="bg1"/>
              </a:solidFill>
            </a:endParaRPr>
          </a:p>
        </p:txBody>
      </p:sp>
    </p:spTree>
    <p:extLst>
      <p:ext uri="{BB962C8B-B14F-4D97-AF65-F5344CB8AC3E}">
        <p14:creationId xmlns:p14="http://schemas.microsoft.com/office/powerpoint/2010/main" val="238486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13086383-64C6-21EC-6F6D-F993D6C98F3A}"/>
              </a:ext>
            </a:extLst>
          </p:cNvPr>
          <p:cNvSpPr>
            <a:spLocks noGrp="1"/>
          </p:cNvSpPr>
          <p:nvPr>
            <p:ph idx="1"/>
          </p:nvPr>
        </p:nvSpPr>
        <p:spPr>
          <a:xfrm>
            <a:off x="838200" y="1253331"/>
            <a:ext cx="10515600" cy="4351338"/>
          </a:xfrm>
        </p:spPr>
        <p:txBody>
          <a:bodyPr vert="horz" lIns="91440" tIns="45720" rIns="91440" bIns="45720" rtlCol="0" anchor="t">
            <a:normAutofit/>
          </a:bodyPr>
          <a:lstStyle/>
          <a:p>
            <a:pPr marL="0" indent="0">
              <a:buNone/>
            </a:pPr>
            <a:endParaRPr lang="fr-FR" noProof="0" dirty="0"/>
          </a:p>
          <a:p>
            <a:pPr marL="0" indent="0">
              <a:buNone/>
            </a:pPr>
            <a:endParaRPr lang="fr-FR" noProof="0" dirty="0"/>
          </a:p>
          <a:p>
            <a:pPr marL="0" indent="0" algn="ctr">
              <a:buNone/>
            </a:pPr>
            <a:r>
              <a:rPr lang="fr-FR" sz="4800" b="1" noProof="0" dirty="0">
                <a:solidFill>
                  <a:srgbClr val="0070C0"/>
                </a:solidFill>
              </a:rPr>
              <a:t>EXERCICE</a:t>
            </a:r>
          </a:p>
          <a:p>
            <a:pPr marL="0" indent="0" algn="ctr">
              <a:buNone/>
            </a:pPr>
            <a:endParaRPr lang="fr-FR" sz="4800" b="1" noProof="0" dirty="0">
              <a:solidFill>
                <a:srgbClr val="0070C0"/>
              </a:solidFill>
            </a:endParaRPr>
          </a:p>
          <a:p>
            <a:pPr marL="0" indent="0" algn="ctr">
              <a:buNone/>
            </a:pPr>
            <a:r>
              <a:rPr lang="fr-FR" sz="5400" noProof="0" dirty="0"/>
              <a:t>Pourquoi les </a:t>
            </a:r>
            <a:r>
              <a:rPr lang="fr-FR" sz="5400" dirty="0"/>
              <a:t>considérations</a:t>
            </a:r>
            <a:r>
              <a:rPr lang="fr-FR" sz="5400" noProof="0" dirty="0"/>
              <a:t> de genre </a:t>
            </a:r>
            <a:r>
              <a:rPr lang="fr-FR" sz="5400" dirty="0"/>
              <a:t>sont-elles</a:t>
            </a:r>
            <a:r>
              <a:rPr lang="fr-FR" sz="5400" noProof="0" dirty="0"/>
              <a:t> </a:t>
            </a:r>
            <a:r>
              <a:rPr lang="fr-FR" sz="5400" dirty="0"/>
              <a:t>importantes</a:t>
            </a:r>
            <a:r>
              <a:rPr lang="fr-FR" sz="5400" noProof="0" dirty="0"/>
              <a:t>? </a:t>
            </a:r>
            <a:endParaRPr lang="fr-FR" sz="3600" b="1" noProof="0" dirty="0">
              <a:solidFill>
                <a:srgbClr val="0070C0"/>
              </a:solidFill>
            </a:endParaRPr>
          </a:p>
        </p:txBody>
      </p:sp>
    </p:spTree>
    <p:extLst>
      <p:ext uri="{BB962C8B-B14F-4D97-AF65-F5344CB8AC3E}">
        <p14:creationId xmlns:p14="http://schemas.microsoft.com/office/powerpoint/2010/main" val="1828254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4812B06B-0070-9B9B-C41E-48E4C75526CD}"/>
              </a:ext>
            </a:extLst>
          </p:cNvPr>
          <p:cNvSpPr>
            <a:spLocks noGrp="1"/>
          </p:cNvSpPr>
          <p:nvPr>
            <p:ph type="title"/>
          </p:nvPr>
        </p:nvSpPr>
        <p:spPr>
          <a:xfrm>
            <a:off x="838200" y="365125"/>
            <a:ext cx="10515600" cy="1325563"/>
          </a:xfrm>
        </p:spPr>
        <p:txBody>
          <a:bodyPr/>
          <a:lstStyle/>
          <a:p>
            <a:r>
              <a:rPr lang="fr-FR" noProof="0" dirty="0"/>
              <a:t>Comment puis-je </a:t>
            </a:r>
            <a:r>
              <a:rPr lang="fr-FR" dirty="0"/>
              <a:t>intégrer</a:t>
            </a:r>
            <a:r>
              <a:rPr lang="fr-FR" noProof="0" dirty="0"/>
              <a:t> le genre dans mon travail?</a:t>
            </a:r>
          </a:p>
        </p:txBody>
      </p:sp>
      <p:sp>
        <p:nvSpPr>
          <p:cNvPr id="5" name="Espace réservé du contenu 2">
            <a:extLst>
              <a:ext uri="{FF2B5EF4-FFF2-40B4-BE49-F238E27FC236}">
                <a16:creationId xmlns:a16="http://schemas.microsoft.com/office/drawing/2014/main" id="{07B1F0ED-A7D2-B276-22F4-CCE2B36A6B3E}"/>
              </a:ext>
            </a:extLst>
          </p:cNvPr>
          <p:cNvSpPr>
            <a:spLocks noGrp="1"/>
          </p:cNvSpPr>
          <p:nvPr>
            <p:ph idx="1"/>
          </p:nvPr>
        </p:nvSpPr>
        <p:spPr>
          <a:xfrm>
            <a:off x="838200" y="1825625"/>
            <a:ext cx="10515600" cy="4351338"/>
          </a:xfrm>
        </p:spPr>
        <p:txBody>
          <a:bodyPr vert="horz" lIns="91440" tIns="45720" rIns="91440" bIns="45720" rtlCol="0" anchor="t">
            <a:normAutofit fontScale="85000" lnSpcReduction="10000"/>
          </a:bodyPr>
          <a:lstStyle/>
          <a:p>
            <a:r>
              <a:rPr lang="fr-FR" noProof="0" dirty="0"/>
              <a:t>Consultation de tous les acteurs</a:t>
            </a:r>
          </a:p>
          <a:p>
            <a:endParaRPr lang="fr-FR" noProof="0" dirty="0"/>
          </a:p>
          <a:p>
            <a:r>
              <a:rPr lang="fr-FR" noProof="0" dirty="0"/>
              <a:t>Identifier les </a:t>
            </a:r>
            <a:r>
              <a:rPr lang="fr-FR" dirty="0"/>
              <a:t>normes</a:t>
            </a:r>
            <a:r>
              <a:rPr lang="fr-FR" noProof="0" dirty="0"/>
              <a:t> </a:t>
            </a:r>
            <a:r>
              <a:rPr lang="fr-FR" dirty="0"/>
              <a:t>et rôles </a:t>
            </a:r>
            <a:r>
              <a:rPr lang="fr-FR" noProof="0" dirty="0"/>
              <a:t>de </a:t>
            </a:r>
            <a:r>
              <a:rPr lang="fr-FR" dirty="0"/>
              <a:t>genre</a:t>
            </a:r>
            <a:r>
              <a:rPr lang="fr-FR" noProof="0" dirty="0"/>
              <a:t> </a:t>
            </a:r>
            <a:r>
              <a:rPr lang="fr-FR" dirty="0"/>
              <a:t>liés à</a:t>
            </a:r>
            <a:r>
              <a:rPr lang="fr-FR" noProof="0" dirty="0"/>
              <a:t> </a:t>
            </a:r>
            <a:r>
              <a:rPr lang="fr-FR" dirty="0"/>
              <a:t>une situation</a:t>
            </a:r>
            <a:r>
              <a:rPr lang="fr-FR" noProof="0" dirty="0"/>
              <a:t>/incident </a:t>
            </a:r>
            <a:r>
              <a:rPr lang="fr-FR" dirty="0"/>
              <a:t>spécifique</a:t>
            </a:r>
            <a:endParaRPr lang="fr-FR" noProof="0" dirty="0"/>
          </a:p>
          <a:p>
            <a:endParaRPr lang="fr-FR" noProof="0" dirty="0"/>
          </a:p>
          <a:p>
            <a:r>
              <a:rPr lang="fr-FR" noProof="0" dirty="0"/>
              <a:t>Collecter et utiliser des données quantitatives ventilées par sexe et par âge</a:t>
            </a:r>
          </a:p>
          <a:p>
            <a:endParaRPr lang="fr-FR" dirty="0"/>
          </a:p>
          <a:p>
            <a:r>
              <a:rPr lang="fr-FR" noProof="0" dirty="0"/>
              <a:t>Lorsque cela est possible, privilégier </a:t>
            </a:r>
            <a:r>
              <a:rPr lang="fr-FR" dirty="0"/>
              <a:t>le recours</a:t>
            </a:r>
            <a:r>
              <a:rPr lang="fr-FR" noProof="0" dirty="0"/>
              <a:t> </a:t>
            </a:r>
            <a:r>
              <a:rPr lang="fr-FR" dirty="0"/>
              <a:t>à des équipes</a:t>
            </a:r>
            <a:r>
              <a:rPr lang="fr-FR" noProof="0" dirty="0"/>
              <a:t> </a:t>
            </a:r>
            <a:r>
              <a:rPr lang="fr-FR" dirty="0"/>
              <a:t>d'engagement mixtes</a:t>
            </a:r>
            <a:r>
              <a:rPr lang="fr-FR" noProof="0" dirty="0"/>
              <a:t> </a:t>
            </a:r>
          </a:p>
          <a:p>
            <a:endParaRPr lang="fr-FR" dirty="0"/>
          </a:p>
          <a:p>
            <a:r>
              <a:rPr lang="fr-FR" noProof="0" dirty="0"/>
              <a:t>Faire appel à une expertise en genre si nécessaire</a:t>
            </a:r>
          </a:p>
          <a:p>
            <a:endParaRPr lang="fr-FR" noProof="0" dirty="0"/>
          </a:p>
          <a:p>
            <a:endParaRPr lang="fr-FR" noProof="0" dirty="0"/>
          </a:p>
        </p:txBody>
      </p:sp>
    </p:spTree>
    <p:extLst>
      <p:ext uri="{BB962C8B-B14F-4D97-AF65-F5344CB8AC3E}">
        <p14:creationId xmlns:p14="http://schemas.microsoft.com/office/powerpoint/2010/main" val="874166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B68E6BE1-8CC3-797F-EEE5-DB21DD0A3914}"/>
              </a:ext>
            </a:extLst>
          </p:cNvPr>
          <p:cNvSpPr>
            <a:spLocks noGrp="1"/>
          </p:cNvSpPr>
          <p:nvPr>
            <p:ph type="title"/>
          </p:nvPr>
        </p:nvSpPr>
        <p:spPr>
          <a:xfrm>
            <a:off x="838200" y="365125"/>
            <a:ext cx="10515600" cy="1325563"/>
          </a:xfrm>
        </p:spPr>
        <p:txBody>
          <a:bodyPr/>
          <a:lstStyle/>
          <a:p>
            <a:r>
              <a:rPr lang="fr-FR" noProof="0" dirty="0"/>
              <a:t>RAPPEL! </a:t>
            </a:r>
          </a:p>
        </p:txBody>
      </p:sp>
      <p:sp>
        <p:nvSpPr>
          <p:cNvPr id="5" name="Espace réservé du contenu 2">
            <a:extLst>
              <a:ext uri="{FF2B5EF4-FFF2-40B4-BE49-F238E27FC236}">
                <a16:creationId xmlns:a16="http://schemas.microsoft.com/office/drawing/2014/main" id="{E6FAEF62-40E9-5B21-209B-B8812A89F8D4}"/>
              </a:ext>
            </a:extLst>
          </p:cNvPr>
          <p:cNvSpPr>
            <a:spLocks noGrp="1"/>
          </p:cNvSpPr>
          <p:nvPr>
            <p:ph idx="1"/>
          </p:nvPr>
        </p:nvSpPr>
        <p:spPr>
          <a:xfrm>
            <a:off x="838200" y="1825625"/>
            <a:ext cx="10515600" cy="4351338"/>
          </a:xfrm>
        </p:spPr>
        <p:txBody>
          <a:bodyPr vert="horz" lIns="91440" tIns="45720" rIns="91440" bIns="45720" rtlCol="0" anchor="t">
            <a:normAutofit fontScale="85000" lnSpcReduction="20000"/>
          </a:bodyPr>
          <a:lstStyle/>
          <a:p>
            <a:pPr algn="just">
              <a:lnSpc>
                <a:spcPct val="107000"/>
              </a:lnSpc>
              <a:buFont typeface="Wingdings" panose="05000000000000000000" pitchFamily="2" charset="2"/>
              <a:buChar char="Ø"/>
            </a:pPr>
            <a:r>
              <a:rPr lang="fr-FR" noProof="0" dirty="0">
                <a:effectLst/>
                <a:latin typeface="Calibri"/>
                <a:ea typeface="Calibri"/>
                <a:cs typeface="Calibri"/>
              </a:rPr>
              <a:t> Le Genre </a:t>
            </a:r>
            <a:r>
              <a:rPr lang="fr-FR" dirty="0">
                <a:latin typeface="Calibri"/>
                <a:ea typeface="Calibri"/>
                <a:cs typeface="Calibri"/>
              </a:rPr>
              <a:t>ne concerne</a:t>
            </a:r>
            <a:r>
              <a:rPr lang="fr-FR" noProof="0" dirty="0">
                <a:latin typeface="Calibri"/>
                <a:ea typeface="Calibri"/>
                <a:cs typeface="Calibri"/>
              </a:rPr>
              <a:t> </a:t>
            </a:r>
            <a:r>
              <a:rPr lang="fr-FR" dirty="0">
                <a:latin typeface="Calibri"/>
                <a:ea typeface="Calibri"/>
                <a:cs typeface="Calibri"/>
              </a:rPr>
              <a:t>pas exclusivement les</a:t>
            </a:r>
            <a:r>
              <a:rPr lang="fr-FR" noProof="0" dirty="0">
                <a:latin typeface="Calibri"/>
                <a:ea typeface="Calibri"/>
                <a:cs typeface="Calibri"/>
              </a:rPr>
              <a:t> femmes</a:t>
            </a:r>
            <a:r>
              <a:rPr lang="fr-FR" dirty="0">
                <a:latin typeface="Calibri"/>
                <a:ea typeface="Calibri"/>
                <a:cs typeface="Calibri"/>
              </a:rPr>
              <a:t>.</a:t>
            </a:r>
            <a:endParaRPr lang="fr-FR" noProof="0" dirty="0">
              <a:effectLst/>
              <a:latin typeface="Calibri"/>
              <a:ea typeface="Calibri"/>
              <a:cs typeface="Calibri"/>
            </a:endParaRPr>
          </a:p>
          <a:p>
            <a:pPr lvl="0" algn="just">
              <a:lnSpc>
                <a:spcPct val="107000"/>
              </a:lnSpc>
              <a:buFont typeface="Wingdings" panose="05000000000000000000" pitchFamily="2" charset="2"/>
              <a:buChar char="Ø"/>
            </a:pPr>
            <a:endParaRPr lang="fr-FR" noProof="0" dirty="0">
              <a:effectLst/>
              <a:latin typeface="Calibri" panose="020F0502020204030204" pitchFamily="34" charset="0"/>
              <a:ea typeface="Calibri" panose="020F0502020204030204" pitchFamily="34" charset="0"/>
              <a:cs typeface="Calibri" panose="020F0502020204030204" pitchFamily="34" charset="0"/>
            </a:endParaRPr>
          </a:p>
          <a:p>
            <a:pPr algn="just">
              <a:lnSpc>
                <a:spcPct val="107000"/>
              </a:lnSpc>
              <a:buFont typeface="Wingdings" panose="05000000000000000000" pitchFamily="2" charset="2"/>
              <a:buChar char="Ø"/>
            </a:pPr>
            <a:r>
              <a:rPr lang="fr-FR" noProof="0" dirty="0">
                <a:latin typeface="Calibri"/>
                <a:ea typeface="Calibri"/>
                <a:cs typeface="Calibri"/>
              </a:rPr>
              <a:t> Considérer les intersectionnalités</a:t>
            </a:r>
            <a:r>
              <a:rPr lang="fr-FR" dirty="0">
                <a:latin typeface="Calibri"/>
                <a:ea typeface="Calibri"/>
                <a:cs typeface="Calibri"/>
              </a:rPr>
              <a:t>.</a:t>
            </a:r>
            <a:endParaRPr lang="fr-FR" noProof="0" dirty="0">
              <a:latin typeface="Calibri" panose="020F0502020204030204" pitchFamily="34" charset="0"/>
              <a:ea typeface="Calibri" panose="020F0502020204030204" pitchFamily="34" charset="0"/>
              <a:cs typeface="Calibri" panose="020F0502020204030204" pitchFamily="34" charset="0"/>
            </a:endParaRPr>
          </a:p>
          <a:p>
            <a:pPr lvl="0" algn="just">
              <a:lnSpc>
                <a:spcPct val="107000"/>
              </a:lnSpc>
              <a:buFont typeface="Wingdings" panose="05000000000000000000" pitchFamily="2" charset="2"/>
              <a:buChar char="Ø"/>
            </a:pPr>
            <a:endParaRPr lang="fr-FR" noProof="0" dirty="0">
              <a:effectLst/>
              <a:latin typeface="Calibri" panose="020F0502020204030204" pitchFamily="34" charset="0"/>
              <a:ea typeface="Calibri" panose="020F0502020204030204" pitchFamily="34" charset="0"/>
              <a:cs typeface="Calibri" panose="020F0502020204030204" pitchFamily="34" charset="0"/>
            </a:endParaRPr>
          </a:p>
          <a:p>
            <a:pPr>
              <a:buFont typeface="Wingdings" panose="05000000000000000000" pitchFamily="2" charset="2"/>
              <a:buChar char="Ø"/>
            </a:pPr>
            <a:r>
              <a:rPr lang="fr-FR" noProof="0" dirty="0"/>
              <a:t> </a:t>
            </a:r>
            <a:r>
              <a:rPr lang="fr-FR" dirty="0"/>
              <a:t>Il est important de comprendre</a:t>
            </a:r>
            <a:r>
              <a:rPr lang="fr-FR" noProof="0" dirty="0"/>
              <a:t> et analyser comment les considérations de genre influencent votre travail</a:t>
            </a:r>
            <a:r>
              <a:rPr lang="fr-FR" dirty="0"/>
              <a:t>.</a:t>
            </a:r>
            <a:endParaRPr lang="fr-FR" noProof="0" dirty="0"/>
          </a:p>
          <a:p>
            <a:pPr>
              <a:buFont typeface="Wingdings" panose="05000000000000000000" pitchFamily="2" charset="2"/>
              <a:buChar char="Ø"/>
            </a:pPr>
            <a:endParaRPr lang="fr-FR" dirty="0"/>
          </a:p>
          <a:p>
            <a:pPr>
              <a:buFont typeface="Wingdings" panose="05000000000000000000" pitchFamily="2" charset="2"/>
              <a:buChar char="Ø"/>
            </a:pPr>
            <a:r>
              <a:rPr lang="fr-FR" noProof="0" dirty="0"/>
              <a:t>Évaluez de manière critique vos propres biais, </a:t>
            </a:r>
            <a:r>
              <a:rPr lang="fr-FR" dirty="0"/>
              <a:t>soyez-en </a:t>
            </a:r>
            <a:r>
              <a:rPr lang="fr-FR" dirty="0" err="1"/>
              <a:t>conscient</a:t>
            </a:r>
            <a:r>
              <a:rPr lang="fr-FR" noProof="0" dirty="0" err="1"/>
              <a:t>·</a:t>
            </a:r>
            <a:r>
              <a:rPr lang="fr-FR" dirty="0" err="1"/>
              <a:t>e·s</a:t>
            </a:r>
            <a:r>
              <a:rPr lang="fr-FR" noProof="0" dirty="0"/>
              <a:t> et travaillez à les corriger.</a:t>
            </a:r>
          </a:p>
          <a:p>
            <a:pPr marL="0" lvl="0" indent="0" algn="just">
              <a:lnSpc>
                <a:spcPct val="107000"/>
              </a:lnSpc>
              <a:buNone/>
            </a:pPr>
            <a:endParaRPr lang="fr-FR" noProof="0" dirty="0">
              <a:latin typeface="Calibri" panose="020F0502020204030204" pitchFamily="34" charset="0"/>
              <a:ea typeface="Calibri" panose="020F0502020204030204" pitchFamily="34" charset="0"/>
              <a:cs typeface="Calibri" panose="020F0502020204030204" pitchFamily="34" charset="0"/>
            </a:endParaRPr>
          </a:p>
          <a:p>
            <a:pPr marL="0" indent="0" algn="ctr">
              <a:lnSpc>
                <a:spcPct val="107000"/>
              </a:lnSpc>
              <a:buNone/>
            </a:pPr>
            <a:r>
              <a:rPr lang="fr-FR" sz="3000" b="1" dirty="0">
                <a:latin typeface="Calibri"/>
                <a:ea typeface="Calibri"/>
                <a:cs typeface="Calibri"/>
              </a:rPr>
              <a:t>Prendre</a:t>
            </a:r>
            <a:r>
              <a:rPr lang="fr-FR" sz="3000" b="1" noProof="0" dirty="0">
                <a:latin typeface="Calibri"/>
                <a:ea typeface="Calibri"/>
                <a:cs typeface="Calibri"/>
              </a:rPr>
              <a:t> en compte </a:t>
            </a:r>
            <a:r>
              <a:rPr lang="fr-FR" sz="3000" b="1" dirty="0">
                <a:latin typeface="Calibri"/>
                <a:ea typeface="Calibri"/>
                <a:cs typeface="Calibri"/>
              </a:rPr>
              <a:t>le </a:t>
            </a:r>
            <a:r>
              <a:rPr lang="fr-FR" sz="3000" b="1" noProof="0" dirty="0">
                <a:latin typeface="Calibri"/>
                <a:ea typeface="Calibri"/>
                <a:cs typeface="Calibri"/>
              </a:rPr>
              <a:t>genre est la responsabilité de </a:t>
            </a:r>
            <a:r>
              <a:rPr lang="fr-FR" sz="3000" b="1" noProof="0" dirty="0" err="1">
                <a:latin typeface="Calibri"/>
                <a:ea typeface="Calibri"/>
                <a:cs typeface="Calibri"/>
              </a:rPr>
              <a:t>chacun·e</a:t>
            </a:r>
            <a:r>
              <a:rPr lang="fr-FR" sz="3000" b="1" noProof="0" dirty="0">
                <a:latin typeface="Calibri"/>
                <a:ea typeface="Calibri"/>
                <a:cs typeface="Calibri"/>
              </a:rPr>
              <a:t> !</a:t>
            </a:r>
          </a:p>
          <a:p>
            <a:pPr marL="342900" lvl="0" indent="-342900" algn="just">
              <a:lnSpc>
                <a:spcPct val="107000"/>
              </a:lnSpc>
              <a:buFont typeface="Wingdings" panose="05000000000000000000" pitchFamily="2" charset="2"/>
              <a:buChar char=""/>
            </a:pPr>
            <a:endParaRPr lang="fr-FR" noProof="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07000"/>
              </a:lnSpc>
              <a:buFont typeface="Wingdings" panose="05000000000000000000" pitchFamily="2" charset="2"/>
              <a:buChar char=""/>
            </a:pPr>
            <a:endParaRPr lang="fr-FR" noProof="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fr-FR" sz="4000" noProof="0" dirty="0"/>
          </a:p>
        </p:txBody>
      </p:sp>
      <p:pic>
        <p:nvPicPr>
          <p:cNvPr id="2" name="Image 1" descr="A blue tag with black text&#10;&#10;AI-generated content may be incorrect.">
            <a:extLst>
              <a:ext uri="{FF2B5EF4-FFF2-40B4-BE49-F238E27FC236}">
                <a16:creationId xmlns:a16="http://schemas.microsoft.com/office/drawing/2014/main" id="{9A7BA3F6-828D-44A0-72E7-BDBB0DDF44A7}"/>
              </a:ext>
            </a:extLst>
          </p:cNvPr>
          <p:cNvPicPr>
            <a:picLocks noChangeAspect="1"/>
          </p:cNvPicPr>
          <p:nvPr/>
        </p:nvPicPr>
        <p:blipFill>
          <a:blip r:embed="rId3"/>
          <a:stretch>
            <a:fillRect/>
          </a:stretch>
        </p:blipFill>
        <p:spPr>
          <a:xfrm>
            <a:off x="9893544" y="179998"/>
            <a:ext cx="2076450" cy="1847850"/>
          </a:xfrm>
          <a:prstGeom prst="rect">
            <a:avLst/>
          </a:prstGeom>
        </p:spPr>
      </p:pic>
    </p:spTree>
    <p:extLst>
      <p:ext uri="{BB962C8B-B14F-4D97-AF65-F5344CB8AC3E}">
        <p14:creationId xmlns:p14="http://schemas.microsoft.com/office/powerpoint/2010/main" val="17778784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Props1.xml><?xml version="1.0" encoding="utf-8"?>
<ds:datastoreItem xmlns:ds="http://schemas.openxmlformats.org/officeDocument/2006/customXml" ds:itemID="{042DEBAF-C69B-45A8-BEC5-1AAA7831A088}"/>
</file>

<file path=customXml/itemProps2.xml><?xml version="1.0" encoding="utf-8"?>
<ds:datastoreItem xmlns:ds="http://schemas.openxmlformats.org/officeDocument/2006/customXml" ds:itemID="{84AF8E1B-2A63-43F6-928D-520A88F3DD90}"/>
</file>

<file path=customXml/itemProps3.xml><?xml version="1.0" encoding="utf-8"?>
<ds:datastoreItem xmlns:ds="http://schemas.openxmlformats.org/officeDocument/2006/customXml" ds:itemID="{E877D46B-41C6-4B38-B12B-1182F08AD24D}"/>
</file>

<file path=docProps/app.xml><?xml version="1.0" encoding="utf-8"?>
<Properties xmlns="http://schemas.openxmlformats.org/officeDocument/2006/extended-properties" xmlns:vt="http://schemas.openxmlformats.org/officeDocument/2006/docPropsVTypes">
  <TotalTime>563</TotalTime>
  <Words>2616</Words>
  <Application>Microsoft Office PowerPoint</Application>
  <PresentationFormat>Grand écran</PresentationFormat>
  <Paragraphs>155</Paragraphs>
  <Slides>8</Slides>
  <Notes>7</Notes>
  <HiddenSlides>0</HiddenSlides>
  <MMClips>0</MMClips>
  <ScaleCrop>false</ScaleCrop>
  <HeadingPairs>
    <vt:vector size="4" baseType="variant">
      <vt:variant>
        <vt:lpstr>Thème</vt:lpstr>
      </vt:variant>
      <vt:variant>
        <vt:i4>1</vt:i4>
      </vt:variant>
      <vt:variant>
        <vt:lpstr>Titres des diapositives</vt:lpstr>
      </vt:variant>
      <vt:variant>
        <vt:i4>8</vt:i4>
      </vt:variant>
    </vt:vector>
  </HeadingPairs>
  <TitlesOfParts>
    <vt:vector size="9" baseType="lpstr">
      <vt:lpstr>Office Theme</vt:lpstr>
      <vt:lpstr>Présentation PowerPoint</vt:lpstr>
      <vt:lpstr>Présentation PowerPoint</vt:lpstr>
      <vt:lpstr>Présentation PowerPoint</vt:lpstr>
      <vt:lpstr>Présentation PowerPoint</vt:lpstr>
      <vt:lpstr>Agenda "Femmes, paix et sécurité"</vt:lpstr>
      <vt:lpstr>Présentation PowerPoint</vt:lpstr>
      <vt:lpstr>Comment puis-je intégrer le genre dans mon travail?</vt:lpstr>
      <vt:lpstr>RAPPEL!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Ruth Ouattara</dc:creator>
  <cp:lastModifiedBy>Ruth Ouattara</cp:lastModifiedBy>
  <cp:revision>352</cp:revision>
  <dcterms:created xsi:type="dcterms:W3CDTF">2025-05-16T13:43:34Z</dcterms:created>
  <dcterms:modified xsi:type="dcterms:W3CDTF">2025-08-29T14:22:59Z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ies>
</file>